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2"/>
  </p:notesMasterIdLst>
  <p:sldIdLst>
    <p:sldId id="452" r:id="rId2"/>
    <p:sldId id="462" r:id="rId3"/>
    <p:sldId id="453" r:id="rId4"/>
    <p:sldId id="256" r:id="rId5"/>
    <p:sldId id="424" r:id="rId6"/>
    <p:sldId id="425" r:id="rId7"/>
    <p:sldId id="454" r:id="rId8"/>
    <p:sldId id="426" r:id="rId9"/>
    <p:sldId id="427" r:id="rId10"/>
    <p:sldId id="455" r:id="rId11"/>
    <p:sldId id="428" r:id="rId12"/>
    <p:sldId id="457" r:id="rId13"/>
    <p:sldId id="458" r:id="rId14"/>
    <p:sldId id="463" r:id="rId15"/>
    <p:sldId id="459" r:id="rId16"/>
    <p:sldId id="460" r:id="rId17"/>
    <p:sldId id="461" r:id="rId18"/>
    <p:sldId id="456" r:id="rId19"/>
    <p:sldId id="430" r:id="rId20"/>
    <p:sldId id="431" r:id="rId21"/>
    <p:sldId id="432" r:id="rId22"/>
    <p:sldId id="433" r:id="rId23"/>
    <p:sldId id="441" r:id="rId24"/>
    <p:sldId id="442" r:id="rId25"/>
    <p:sldId id="443" r:id="rId26"/>
    <p:sldId id="444" r:id="rId27"/>
    <p:sldId id="445" r:id="rId28"/>
    <p:sldId id="446" r:id="rId29"/>
    <p:sldId id="447" r:id="rId30"/>
    <p:sldId id="344" r:id="rId31"/>
  </p:sldIdLst>
  <p:sldSz cx="9144000" cy="6858000" type="screen4x3"/>
  <p:notesSz cx="6858000" cy="9144000"/>
  <p:defaultTextStyle>
    <a:defPPr>
      <a:defRPr lang="en-US"/>
    </a:defPPr>
    <a:lvl1pPr algn="l" rtl="0" fontAlgn="base">
      <a:lnSpc>
        <a:spcPct val="80000"/>
      </a:lnSpc>
      <a:spcBef>
        <a:spcPct val="0"/>
      </a:spcBef>
      <a:spcAft>
        <a:spcPct val="0"/>
      </a:spcAft>
      <a:defRPr sz="3200" b="1" kern="1200">
        <a:solidFill>
          <a:schemeClr val="accent2"/>
        </a:solidFill>
        <a:latin typeface="Arial" charset="0"/>
        <a:ea typeface="+mn-ea"/>
        <a:cs typeface="+mn-cs"/>
      </a:defRPr>
    </a:lvl1pPr>
    <a:lvl2pPr marL="457200" algn="l" rtl="0" fontAlgn="base">
      <a:lnSpc>
        <a:spcPct val="80000"/>
      </a:lnSpc>
      <a:spcBef>
        <a:spcPct val="0"/>
      </a:spcBef>
      <a:spcAft>
        <a:spcPct val="0"/>
      </a:spcAft>
      <a:defRPr sz="3200" b="1" kern="1200">
        <a:solidFill>
          <a:schemeClr val="accent2"/>
        </a:solidFill>
        <a:latin typeface="Arial" charset="0"/>
        <a:ea typeface="+mn-ea"/>
        <a:cs typeface="+mn-cs"/>
      </a:defRPr>
    </a:lvl2pPr>
    <a:lvl3pPr marL="914400" algn="l" rtl="0" fontAlgn="base">
      <a:lnSpc>
        <a:spcPct val="80000"/>
      </a:lnSpc>
      <a:spcBef>
        <a:spcPct val="0"/>
      </a:spcBef>
      <a:spcAft>
        <a:spcPct val="0"/>
      </a:spcAft>
      <a:defRPr sz="3200" b="1" kern="1200">
        <a:solidFill>
          <a:schemeClr val="accent2"/>
        </a:solidFill>
        <a:latin typeface="Arial" charset="0"/>
        <a:ea typeface="+mn-ea"/>
        <a:cs typeface="+mn-cs"/>
      </a:defRPr>
    </a:lvl3pPr>
    <a:lvl4pPr marL="1371600" algn="l" rtl="0" fontAlgn="base">
      <a:lnSpc>
        <a:spcPct val="80000"/>
      </a:lnSpc>
      <a:spcBef>
        <a:spcPct val="0"/>
      </a:spcBef>
      <a:spcAft>
        <a:spcPct val="0"/>
      </a:spcAft>
      <a:defRPr sz="3200" b="1" kern="1200">
        <a:solidFill>
          <a:schemeClr val="accent2"/>
        </a:solidFill>
        <a:latin typeface="Arial" charset="0"/>
        <a:ea typeface="+mn-ea"/>
        <a:cs typeface="+mn-cs"/>
      </a:defRPr>
    </a:lvl4pPr>
    <a:lvl5pPr marL="1828800" algn="l" rtl="0" fontAlgn="base">
      <a:lnSpc>
        <a:spcPct val="80000"/>
      </a:lnSpc>
      <a:spcBef>
        <a:spcPct val="0"/>
      </a:spcBef>
      <a:spcAft>
        <a:spcPct val="0"/>
      </a:spcAft>
      <a:defRPr sz="3200" b="1" kern="1200">
        <a:solidFill>
          <a:schemeClr val="accent2"/>
        </a:solidFill>
        <a:latin typeface="Arial" charset="0"/>
        <a:ea typeface="+mn-ea"/>
        <a:cs typeface="+mn-cs"/>
      </a:defRPr>
    </a:lvl5pPr>
    <a:lvl6pPr marL="2286000" algn="l" defTabSz="914400" rtl="0" eaLnBrk="1" latinLnBrk="0" hangingPunct="1">
      <a:defRPr sz="3200" b="1" kern="1200">
        <a:solidFill>
          <a:schemeClr val="accent2"/>
        </a:solidFill>
        <a:latin typeface="Arial" charset="0"/>
        <a:ea typeface="+mn-ea"/>
        <a:cs typeface="+mn-cs"/>
      </a:defRPr>
    </a:lvl6pPr>
    <a:lvl7pPr marL="2743200" algn="l" defTabSz="914400" rtl="0" eaLnBrk="1" latinLnBrk="0" hangingPunct="1">
      <a:defRPr sz="3200" b="1" kern="1200">
        <a:solidFill>
          <a:schemeClr val="accent2"/>
        </a:solidFill>
        <a:latin typeface="Arial" charset="0"/>
        <a:ea typeface="+mn-ea"/>
        <a:cs typeface="+mn-cs"/>
      </a:defRPr>
    </a:lvl7pPr>
    <a:lvl8pPr marL="3200400" algn="l" defTabSz="914400" rtl="0" eaLnBrk="1" latinLnBrk="0" hangingPunct="1">
      <a:defRPr sz="3200" b="1" kern="1200">
        <a:solidFill>
          <a:schemeClr val="accent2"/>
        </a:solidFill>
        <a:latin typeface="Arial" charset="0"/>
        <a:ea typeface="+mn-ea"/>
        <a:cs typeface="+mn-cs"/>
      </a:defRPr>
    </a:lvl8pPr>
    <a:lvl9pPr marL="3657600" algn="l" defTabSz="914400" rtl="0" eaLnBrk="1" latinLnBrk="0" hangingPunct="1">
      <a:defRPr sz="3200" b="1" kern="1200">
        <a:solidFill>
          <a:schemeClr val="accent2"/>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33CCFF"/>
    <a:srgbClr val="FFCC00"/>
    <a:srgbClr val="FF3300"/>
    <a:srgbClr val="D1E8FF"/>
    <a:srgbClr val="006699"/>
    <a:srgbClr val="72DFDC"/>
    <a:srgbClr val="33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440" autoAdjust="0"/>
    <p:restoredTop sz="86481" autoAdjust="0"/>
  </p:normalViewPr>
  <p:slideViewPr>
    <p:cSldViewPr>
      <p:cViewPr>
        <p:scale>
          <a:sx n="70" d="100"/>
          <a:sy n="70" d="100"/>
        </p:scale>
        <p:origin x="-1434"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5" d="100"/>
          <a:sy n="45" d="100"/>
        </p:scale>
        <p:origin x="-1422"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defRPr sz="1200" b="0">
                <a:solidFill>
                  <a:schemeClr val="tx1"/>
                </a:solidFill>
                <a:latin typeface="Times New Roman" pitchFamily="18" charset="0"/>
              </a:defRPr>
            </a:lvl1pPr>
          </a:lstStyle>
          <a:p>
            <a:endParaRPr lang="en-US"/>
          </a:p>
        </p:txBody>
      </p:sp>
      <p:sp>
        <p:nvSpPr>
          <p:cNvPr id="1536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defRPr sz="1200" b="0">
                <a:solidFill>
                  <a:schemeClr val="tx1"/>
                </a:solidFill>
                <a:latin typeface="Times New Roman" pitchFamily="18" charset="0"/>
              </a:defRPr>
            </a:lvl1pPr>
          </a:lstStyle>
          <a:p>
            <a:endParaRPr lang="en-US"/>
          </a:p>
        </p:txBody>
      </p:sp>
      <p:sp>
        <p:nvSpPr>
          <p:cNvPr id="153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536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36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defRPr sz="1200" b="0">
                <a:solidFill>
                  <a:schemeClr val="tx1"/>
                </a:solidFill>
                <a:latin typeface="Times New Roman" pitchFamily="18" charset="0"/>
              </a:defRPr>
            </a:lvl1pPr>
          </a:lstStyle>
          <a:p>
            <a:endParaRPr lang="en-US"/>
          </a:p>
        </p:txBody>
      </p:sp>
      <p:sp>
        <p:nvSpPr>
          <p:cNvPr id="1536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defRPr sz="1200" b="0">
                <a:solidFill>
                  <a:schemeClr val="tx1"/>
                </a:solidFill>
                <a:latin typeface="Times New Roman" pitchFamily="18" charset="0"/>
              </a:defRPr>
            </a:lvl1pPr>
          </a:lstStyle>
          <a:p>
            <a:fld id="{1DA463F4-5EDE-4579-9B4E-5DDF43FCE663}"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C93CEA-4E8D-412B-8CDC-7E065B4F787A}" type="slidenum">
              <a:rPr lang="en-US"/>
              <a:pPr/>
              <a:t>1</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C93CEA-4E8D-412B-8CDC-7E065B4F787A}" type="slidenum">
              <a:rPr lang="en-US"/>
              <a:pPr/>
              <a:t>2</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C93CEA-4E8D-412B-8CDC-7E065B4F787A}" type="slidenum">
              <a:rPr lang="en-US"/>
              <a:pPr/>
              <a:t>3</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C93CEA-4E8D-412B-8CDC-7E065B4F787A}" type="slidenum">
              <a:rPr lang="en-US"/>
              <a:pPr/>
              <a:t>4</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C93CEA-4E8D-412B-8CDC-7E065B4F787A}" type="slidenum">
              <a:rPr lang="en-US"/>
              <a:pPr/>
              <a:t>7</a:t>
            </a:fld>
            <a:endParaRPr 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37227" name="Picture 11" descr="sidebar_photo"/>
          <p:cNvPicPr>
            <a:picLocks noChangeAspect="1" noChangeArrowheads="1"/>
          </p:cNvPicPr>
          <p:nvPr userDrawn="1"/>
        </p:nvPicPr>
        <p:blipFill>
          <a:blip r:embed="rId2"/>
          <a:srcRect/>
          <a:stretch>
            <a:fillRect/>
          </a:stretch>
        </p:blipFill>
        <p:spPr bwMode="auto">
          <a:xfrm>
            <a:off x="5181600" y="1524000"/>
            <a:ext cx="3560763" cy="4495800"/>
          </a:xfrm>
          <a:prstGeom prst="rect">
            <a:avLst/>
          </a:prstGeom>
          <a:noFill/>
        </p:spPr>
      </p:pic>
      <p:pic>
        <p:nvPicPr>
          <p:cNvPr id="137218" name="Picture 2" descr="OUM-T2a"/>
          <p:cNvPicPr>
            <a:picLocks noChangeAspect="1" noChangeArrowheads="1"/>
          </p:cNvPicPr>
          <p:nvPr userDrawn="1"/>
        </p:nvPicPr>
        <p:blipFill>
          <a:blip r:embed="rId3"/>
          <a:srcRect/>
          <a:stretch>
            <a:fillRect/>
          </a:stretch>
        </p:blipFill>
        <p:spPr bwMode="auto">
          <a:xfrm>
            <a:off x="0" y="0"/>
            <a:ext cx="9144000" cy="723900"/>
          </a:xfrm>
          <a:prstGeom prst="rect">
            <a:avLst/>
          </a:prstGeom>
          <a:noFill/>
          <a:ln w="9525">
            <a:noFill/>
            <a:miter lim="800000"/>
            <a:headEnd/>
            <a:tailEnd/>
          </a:ln>
        </p:spPr>
      </p:pic>
      <p:sp>
        <p:nvSpPr>
          <p:cNvPr id="137219" name="Rectangle 3"/>
          <p:cNvSpPr>
            <a:spLocks noGrp="1" noChangeArrowheads="1"/>
          </p:cNvSpPr>
          <p:nvPr>
            <p:ph type="ctrTitle"/>
          </p:nvPr>
        </p:nvSpPr>
        <p:spPr>
          <a:xfrm>
            <a:off x="685800" y="2130425"/>
            <a:ext cx="7772400" cy="1470025"/>
          </a:xfrm>
        </p:spPr>
        <p:txBody>
          <a:bodyPr/>
          <a:lstStyle>
            <a:lvl1pPr>
              <a:defRPr sz="4000"/>
            </a:lvl1pPr>
          </a:lstStyle>
          <a:p>
            <a:r>
              <a:rPr lang="en-US"/>
              <a:t>Click to edit Master title style</a:t>
            </a:r>
          </a:p>
        </p:txBody>
      </p:sp>
      <p:sp>
        <p:nvSpPr>
          <p:cNvPr id="137220" name="Rectangle 4"/>
          <p:cNvSpPr>
            <a:spLocks noGrp="1" noChangeArrowheads="1"/>
          </p:cNvSpPr>
          <p:nvPr>
            <p:ph type="subTitle" idx="1"/>
          </p:nvPr>
        </p:nvSpPr>
        <p:spPr>
          <a:xfrm>
            <a:off x="1371600" y="3886200"/>
            <a:ext cx="6400800" cy="1752600"/>
          </a:xfrm>
        </p:spPr>
        <p:txBody>
          <a:bodyPr/>
          <a:lstStyle>
            <a:lvl1pPr marL="0" indent="0" algn="ctr">
              <a:defRPr/>
            </a:lvl1pPr>
          </a:lstStyle>
          <a:p>
            <a:r>
              <a:rPr lang="en-US"/>
              <a:t>Click to edit Master subtitle style</a:t>
            </a:r>
          </a:p>
        </p:txBody>
      </p:sp>
      <p:sp>
        <p:nvSpPr>
          <p:cNvPr id="137221" name="Rectangle 5"/>
          <p:cNvSpPr>
            <a:spLocks noGrp="1" noChangeArrowheads="1"/>
          </p:cNvSpPr>
          <p:nvPr>
            <p:ph type="dt" sz="half" idx="2"/>
          </p:nvPr>
        </p:nvSpPr>
        <p:spPr/>
        <p:txBody>
          <a:bodyPr/>
          <a:lstStyle>
            <a:lvl1pPr>
              <a:defRPr/>
            </a:lvl1pPr>
          </a:lstStyle>
          <a:p>
            <a:endParaRPr lang="en-US"/>
          </a:p>
        </p:txBody>
      </p:sp>
      <p:sp>
        <p:nvSpPr>
          <p:cNvPr id="137222" name="Rectangle 6"/>
          <p:cNvSpPr>
            <a:spLocks noGrp="1" noChangeArrowheads="1"/>
          </p:cNvSpPr>
          <p:nvPr>
            <p:ph type="ftr" sz="quarter" idx="3"/>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137223" name="Rectangle 7"/>
          <p:cNvSpPr>
            <a:spLocks noGrp="1" noChangeArrowheads="1"/>
          </p:cNvSpPr>
          <p:nvPr>
            <p:ph type="sldNum" sz="quarter" idx="4"/>
          </p:nvPr>
        </p:nvSpPr>
        <p:spPr/>
        <p:txBody>
          <a:bodyPr/>
          <a:lstStyle>
            <a:lvl1pPr>
              <a:defRPr/>
            </a:lvl1pPr>
          </a:lstStyle>
          <a:p>
            <a:fld id="{8BA9ECB6-5485-4B06-9426-ADF21DAC1588}" type="slidenum">
              <a:rPr lang="en-US"/>
              <a:pPr/>
              <a:t>‹#›</a:t>
            </a:fld>
            <a:endParaRPr lang="en-US"/>
          </a:p>
        </p:txBody>
      </p:sp>
      <p:sp>
        <p:nvSpPr>
          <p:cNvPr id="137224" name="Line 8"/>
          <p:cNvSpPr>
            <a:spLocks noChangeShapeType="1"/>
          </p:cNvSpPr>
          <p:nvPr userDrawn="1"/>
        </p:nvSpPr>
        <p:spPr bwMode="auto">
          <a:xfrm>
            <a:off x="0" y="6553200"/>
            <a:ext cx="9144000" cy="0"/>
          </a:xfrm>
          <a:prstGeom prst="line">
            <a:avLst/>
          </a:prstGeom>
          <a:noFill/>
          <a:ln w="9525">
            <a:solidFill>
              <a:srgbClr val="C0C0C0"/>
            </a:solidFill>
            <a:round/>
            <a:headEnd/>
            <a:tailEnd/>
          </a:ln>
          <a:effectLst/>
        </p:spPr>
        <p:txBody>
          <a:bodyPr/>
          <a:lstStyle/>
          <a:p>
            <a:endParaRPr lang="en-US"/>
          </a:p>
        </p:txBody>
      </p:sp>
      <p:sp>
        <p:nvSpPr>
          <p:cNvPr id="137225" name="Rectangle 9"/>
          <p:cNvSpPr>
            <a:spLocks noChangeArrowheads="1"/>
          </p:cNvSpPr>
          <p:nvPr/>
        </p:nvSpPr>
        <p:spPr bwMode="auto">
          <a:xfrm>
            <a:off x="533400" y="6550025"/>
            <a:ext cx="4191000" cy="307975"/>
          </a:xfrm>
          <a:prstGeom prst="rect">
            <a:avLst/>
          </a:prstGeom>
          <a:noFill/>
          <a:ln w="9525">
            <a:noFill/>
            <a:miter lim="800000"/>
            <a:headEnd/>
            <a:tailEnd/>
          </a:ln>
          <a:effectLst/>
        </p:spPr>
        <p:txBody>
          <a:bodyPr/>
          <a:lstStyle/>
          <a:p>
            <a:pPr>
              <a:lnSpc>
                <a:spcPct val="100000"/>
              </a:lnSpc>
            </a:pPr>
            <a:r>
              <a:rPr lang="en-US" sz="900" b="0">
                <a:solidFill>
                  <a:srgbClr val="C0C0C0"/>
                </a:solidFill>
                <a:latin typeface="Trebuchet MS" pitchFamily="34" charset="0"/>
              </a:rPr>
              <a:t>Subject Matter Expert/Author:</a:t>
            </a:r>
            <a:r>
              <a:rPr lang="en-US" sz="1000" b="0">
                <a:solidFill>
                  <a:srgbClr val="C0C0C0"/>
                </a:solidFill>
                <a:latin typeface="Arial Narrow" pitchFamily="34" charset="0"/>
              </a:rPr>
              <a:t> </a:t>
            </a:r>
            <a:r>
              <a:rPr lang="en-US" sz="1000">
                <a:solidFill>
                  <a:srgbClr val="C0C0C0"/>
                </a:solidFill>
                <a:latin typeface="Trebuchet MS" pitchFamily="34" charset="0"/>
              </a:rPr>
              <a:t>Assoc. Prof. Dr Othman A. Karim (OUM)</a:t>
            </a:r>
          </a:p>
        </p:txBody>
      </p:sp>
      <p:sp>
        <p:nvSpPr>
          <p:cNvPr id="137226" name="Rectangle 10"/>
          <p:cNvSpPr>
            <a:spLocks noChangeArrowheads="1"/>
          </p:cNvSpPr>
          <p:nvPr userDrawn="1"/>
        </p:nvSpPr>
        <p:spPr bwMode="auto">
          <a:xfrm>
            <a:off x="373063" y="153988"/>
            <a:ext cx="3236912" cy="508000"/>
          </a:xfrm>
          <a:prstGeom prst="rect">
            <a:avLst/>
          </a:prstGeom>
          <a:noFill/>
          <a:ln w="9525">
            <a:noFill/>
            <a:miter lim="800000"/>
            <a:headEnd/>
            <a:tailEnd/>
          </a:ln>
          <a:effectLst/>
        </p:spPr>
        <p:txBody>
          <a:bodyPr wrap="none">
            <a:spAutoFit/>
          </a:bodyPr>
          <a:lstStyle/>
          <a:p>
            <a:pPr>
              <a:lnSpc>
                <a:spcPct val="85000"/>
              </a:lnSpc>
            </a:pPr>
            <a:r>
              <a:rPr lang="en-US" sz="1600">
                <a:solidFill>
                  <a:schemeClr val="bg1"/>
                </a:solidFill>
                <a:latin typeface="Verdana" pitchFamily="34" charset="0"/>
              </a:rPr>
              <a:t>Faculty of Engineering and</a:t>
            </a:r>
          </a:p>
          <a:p>
            <a:pPr>
              <a:lnSpc>
                <a:spcPct val="85000"/>
              </a:lnSpc>
            </a:pPr>
            <a:r>
              <a:rPr lang="en-US" sz="1600">
                <a:solidFill>
                  <a:schemeClr val="bg1"/>
                </a:solidFill>
                <a:latin typeface="Verdana" pitchFamily="34" charset="0"/>
              </a:rPr>
              <a:t>Technical Studies</a:t>
            </a:r>
          </a:p>
        </p:txBody>
      </p:sp>
    </p:spTree>
  </p:cSld>
  <p:clrMapOvr>
    <a:masterClrMapping/>
  </p:clrMapOvr>
  <p:transition>
    <p:strips dir="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A4499BC8-F0FE-4D63-B046-DF68CBF9878E}"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81000"/>
            <a:ext cx="2057400" cy="57451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381000"/>
            <a:ext cx="6019800" cy="57451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55D50169-9B16-4491-B11C-86FD6E88CF0E}"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381000"/>
            <a:ext cx="8229600" cy="5745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Slide Number Placeholder 3"/>
          <p:cNvSpPr>
            <a:spLocks noGrp="1"/>
          </p:cNvSpPr>
          <p:nvPr>
            <p:ph type="sldNum" sz="quarter" idx="11"/>
          </p:nvPr>
        </p:nvSpPr>
        <p:spPr>
          <a:xfrm>
            <a:off x="6553200" y="6245225"/>
            <a:ext cx="2133600" cy="476250"/>
          </a:xfrm>
        </p:spPr>
        <p:txBody>
          <a:bodyPr/>
          <a:lstStyle>
            <a:lvl1pPr>
              <a:defRPr/>
            </a:lvl1pPr>
          </a:lstStyle>
          <a:p>
            <a:fld id="{FF512EDD-2FF9-44B4-ADF5-0CC5558F9045}" type="slidenum">
              <a:rPr lang="en-US"/>
              <a:pPr/>
              <a:t>‹#›</a:t>
            </a:fld>
            <a:endParaRPr lang="en-US"/>
          </a:p>
        </p:txBody>
      </p:sp>
      <p:sp>
        <p:nvSpPr>
          <p:cNvPr id="5" name="Footer Placeholder 4"/>
          <p:cNvSpPr>
            <a:spLocks noGrp="1"/>
          </p:cNvSpPr>
          <p:nvPr>
            <p:ph type="ftr" sz="quarter" idx="12"/>
          </p:nvPr>
        </p:nvSpPr>
        <p:spPr>
          <a:xfrm>
            <a:off x="5410200" y="6553200"/>
            <a:ext cx="3505200" cy="381000"/>
          </a:xfrm>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Slide Number Placeholder 5"/>
          <p:cNvSpPr>
            <a:spLocks noGrp="1"/>
          </p:cNvSpPr>
          <p:nvPr>
            <p:ph type="sldNum" sz="quarter" idx="11"/>
          </p:nvPr>
        </p:nvSpPr>
        <p:spPr>
          <a:xfrm>
            <a:off x="6553200" y="6245225"/>
            <a:ext cx="2133600" cy="476250"/>
          </a:xfrm>
        </p:spPr>
        <p:txBody>
          <a:bodyPr/>
          <a:lstStyle>
            <a:lvl1pPr>
              <a:defRPr/>
            </a:lvl1pPr>
          </a:lstStyle>
          <a:p>
            <a:fld id="{CE3DE700-8FFC-4FF5-A0B5-3A8DD7504650}" type="slidenum">
              <a:rPr lang="en-US"/>
              <a:pPr/>
              <a:t>‹#›</a:t>
            </a:fld>
            <a:endParaRPr lang="en-US"/>
          </a:p>
        </p:txBody>
      </p:sp>
      <p:sp>
        <p:nvSpPr>
          <p:cNvPr id="7" name="Footer Placeholder 6"/>
          <p:cNvSpPr>
            <a:spLocks noGrp="1"/>
          </p:cNvSpPr>
          <p:nvPr>
            <p:ph type="ftr" sz="quarter" idx="12"/>
          </p:nvPr>
        </p:nvSpPr>
        <p:spPr>
          <a:xfrm>
            <a:off x="5410200" y="6553200"/>
            <a:ext cx="3505200" cy="381000"/>
          </a:xfrm>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9DC84631-901F-4AA4-AA94-F986AD588F65}"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Slide Number Placeholder 4"/>
          <p:cNvSpPr>
            <a:spLocks noGrp="1"/>
          </p:cNvSpPr>
          <p:nvPr>
            <p:ph type="sldNum" sz="quarter" idx="11"/>
          </p:nvPr>
        </p:nvSpPr>
        <p:spPr/>
        <p:txBody>
          <a:bodyPr/>
          <a:lstStyle>
            <a:lvl1pPr>
              <a:defRPr/>
            </a:lvl1pPr>
          </a:lstStyle>
          <a:p>
            <a:fld id="{8EBE2025-0375-414B-B760-23F500EE4AAA}" type="slidenum">
              <a:rPr lang="en-US"/>
              <a:pPr/>
              <a:t>‹#›</a:t>
            </a:fld>
            <a:endParaRPr lang="en-US"/>
          </a:p>
        </p:txBody>
      </p:sp>
      <p:sp>
        <p:nvSpPr>
          <p:cNvPr id="6" name="Footer Placeholder 5"/>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2E2C2745-AC0F-486D-9373-5B8064DFBE76}" type="slidenum">
              <a:rPr lang="en-US"/>
              <a:pPr/>
              <a:t>‹#›</a:t>
            </a:fld>
            <a:endParaRPr lang="en-US"/>
          </a:p>
        </p:txBody>
      </p:sp>
      <p:sp>
        <p:nvSpPr>
          <p:cNvPr id="7" name="Footer Placeholder 6"/>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Slide Number Placeholder 7"/>
          <p:cNvSpPr>
            <a:spLocks noGrp="1"/>
          </p:cNvSpPr>
          <p:nvPr>
            <p:ph type="sldNum" sz="quarter" idx="11"/>
          </p:nvPr>
        </p:nvSpPr>
        <p:spPr/>
        <p:txBody>
          <a:bodyPr/>
          <a:lstStyle>
            <a:lvl1pPr>
              <a:defRPr/>
            </a:lvl1pPr>
          </a:lstStyle>
          <a:p>
            <a:fld id="{B9AEFD8F-99A7-45DA-9B49-1329CC4C50D6}" type="slidenum">
              <a:rPr lang="en-US"/>
              <a:pPr/>
              <a:t>‹#›</a:t>
            </a:fld>
            <a:endParaRPr lang="en-US"/>
          </a:p>
        </p:txBody>
      </p:sp>
      <p:sp>
        <p:nvSpPr>
          <p:cNvPr id="9" name="Footer Placeholder 8"/>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Slide Number Placeholder 3"/>
          <p:cNvSpPr>
            <a:spLocks noGrp="1"/>
          </p:cNvSpPr>
          <p:nvPr>
            <p:ph type="sldNum" sz="quarter" idx="11"/>
          </p:nvPr>
        </p:nvSpPr>
        <p:spPr/>
        <p:txBody>
          <a:bodyPr/>
          <a:lstStyle>
            <a:lvl1pPr>
              <a:defRPr/>
            </a:lvl1pPr>
          </a:lstStyle>
          <a:p>
            <a:fld id="{37F1637C-697A-4B56-9291-DEAAB8E19695}" type="slidenum">
              <a:rPr lang="en-US"/>
              <a:pPr/>
              <a:t>‹#›</a:t>
            </a:fld>
            <a:endParaRPr lang="en-US"/>
          </a:p>
        </p:txBody>
      </p:sp>
      <p:sp>
        <p:nvSpPr>
          <p:cNvPr id="5" name="Footer Placeholder 4"/>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Slide Number Placeholder 2"/>
          <p:cNvSpPr>
            <a:spLocks noGrp="1"/>
          </p:cNvSpPr>
          <p:nvPr>
            <p:ph type="sldNum" sz="quarter" idx="11"/>
          </p:nvPr>
        </p:nvSpPr>
        <p:spPr/>
        <p:txBody>
          <a:bodyPr/>
          <a:lstStyle>
            <a:lvl1pPr>
              <a:defRPr/>
            </a:lvl1pPr>
          </a:lstStyle>
          <a:p>
            <a:fld id="{F611538A-26D2-4112-A065-9E5E4B826143}" type="slidenum">
              <a:rPr lang="en-US"/>
              <a:pPr/>
              <a:t>‹#›</a:t>
            </a:fld>
            <a:endParaRPr lang="en-US"/>
          </a:p>
        </p:txBody>
      </p:sp>
      <p:sp>
        <p:nvSpPr>
          <p:cNvPr id="4" name="Footer Placeholder 3"/>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9C5BA8CA-3E6C-474B-8BBB-946F7DEC342D}" type="slidenum">
              <a:rPr lang="en-US"/>
              <a:pPr/>
              <a:t>‹#›</a:t>
            </a:fld>
            <a:endParaRPr lang="en-US"/>
          </a:p>
        </p:txBody>
      </p:sp>
      <p:sp>
        <p:nvSpPr>
          <p:cNvPr id="7" name="Footer Placeholder 6"/>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Slide Number Placeholder 5"/>
          <p:cNvSpPr>
            <a:spLocks noGrp="1"/>
          </p:cNvSpPr>
          <p:nvPr>
            <p:ph type="sldNum" sz="quarter" idx="11"/>
          </p:nvPr>
        </p:nvSpPr>
        <p:spPr/>
        <p:txBody>
          <a:bodyPr/>
          <a:lstStyle>
            <a:lvl1pPr>
              <a:defRPr/>
            </a:lvl1pPr>
          </a:lstStyle>
          <a:p>
            <a:fld id="{1AD9B600-0847-44D7-9CC6-532A0CDCA256}" type="slidenum">
              <a:rPr lang="en-US"/>
              <a:pPr/>
              <a:t>‹#›</a:t>
            </a:fld>
            <a:endParaRPr lang="en-US"/>
          </a:p>
        </p:txBody>
      </p:sp>
      <p:sp>
        <p:nvSpPr>
          <p:cNvPr id="7" name="Footer Placeholder 6"/>
          <p:cNvSpPr>
            <a:spLocks noGrp="1"/>
          </p:cNvSpPr>
          <p:nvPr>
            <p:ph type="ftr" sz="quarter" idx="12"/>
          </p:nvPr>
        </p:nvSpPr>
        <p:spPr/>
        <p:txBody>
          <a:bodyPr/>
          <a:lstStyle>
            <a:lvl1pPr>
              <a:defRPr/>
            </a:lvl1pPr>
          </a:lstStyle>
          <a:p>
            <a:r>
              <a:rPr lang="en-US"/>
              <a:t>Copyright</a:t>
            </a:r>
            <a:r>
              <a:rPr lang="en-US">
                <a:latin typeface="+mn-lt"/>
              </a:rPr>
              <a:t> </a:t>
            </a:r>
            <a:r>
              <a:rPr lang="en-US">
                <a:latin typeface="Arial Narrow" pitchFamily="34" charset="0"/>
              </a:rPr>
              <a:t>© ODL Jan 2005</a:t>
            </a:r>
            <a:r>
              <a:rPr lang="en-US" sz="1000">
                <a:latin typeface="Arial Narrow" pitchFamily="34" charset="0"/>
              </a:rPr>
              <a:t>  </a:t>
            </a:r>
            <a:r>
              <a:rPr lang="en-US" sz="1000" b="1"/>
              <a:t>Open University Malaysia</a:t>
            </a:r>
          </a:p>
        </p:txBody>
      </p:sp>
    </p:spTree>
  </p:cSld>
  <p:clrMapOvr>
    <a:masterClrMapping/>
  </p:clrMapOvr>
  <p:transition>
    <p:strips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36194" name="Picture 2" descr="OUM-T2a"/>
          <p:cNvPicPr>
            <a:picLocks noChangeAspect="1" noChangeArrowheads="1"/>
          </p:cNvPicPr>
          <p:nvPr userDrawn="1"/>
        </p:nvPicPr>
        <p:blipFill>
          <a:blip r:embed="rId15"/>
          <a:srcRect/>
          <a:stretch>
            <a:fillRect/>
          </a:stretch>
        </p:blipFill>
        <p:spPr bwMode="auto">
          <a:xfrm>
            <a:off x="0" y="0"/>
            <a:ext cx="9144000" cy="723900"/>
          </a:xfrm>
          <a:prstGeom prst="rect">
            <a:avLst/>
          </a:prstGeom>
          <a:noFill/>
          <a:ln w="9525">
            <a:noFill/>
            <a:miter lim="800000"/>
            <a:headEnd/>
            <a:tailEnd/>
          </a:ln>
        </p:spPr>
      </p:pic>
      <p:sp>
        <p:nvSpPr>
          <p:cNvPr id="136195" name="Rectangle 3"/>
          <p:cNvSpPr>
            <a:spLocks noGrp="1" noChangeArrowheads="1"/>
          </p:cNvSpPr>
          <p:nvPr>
            <p:ph type="title"/>
          </p:nvPr>
        </p:nvSpPr>
        <p:spPr bwMode="auto">
          <a:xfrm>
            <a:off x="457200" y="38100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Introduction</a:t>
            </a:r>
          </a:p>
        </p:txBody>
      </p:sp>
      <p:sp>
        <p:nvSpPr>
          <p:cNvPr id="136196" name="Rectangle 4"/>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0"/>
            <a:r>
              <a:rPr lang="en-US" smtClean="0"/>
              <a:t>Second level</a:t>
            </a:r>
          </a:p>
          <a:p>
            <a:pPr lvl="2"/>
            <a:r>
              <a:rPr lang="en-US" smtClean="0"/>
              <a:t>Third level</a:t>
            </a:r>
          </a:p>
          <a:p>
            <a:pPr lvl="3"/>
            <a:r>
              <a:rPr lang="en-US" smtClean="0"/>
              <a:t>Fourth level</a:t>
            </a:r>
          </a:p>
          <a:p>
            <a:pPr lvl="4"/>
            <a:r>
              <a:rPr lang="en-US" smtClean="0"/>
              <a:t>Fifth level</a:t>
            </a:r>
          </a:p>
        </p:txBody>
      </p:sp>
      <p:sp>
        <p:nvSpPr>
          <p:cNvPr id="136197"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defRPr sz="1400" b="0">
                <a:solidFill>
                  <a:schemeClr val="tx1"/>
                </a:solidFill>
              </a:defRPr>
            </a:lvl1pPr>
          </a:lstStyle>
          <a:p>
            <a:endParaRPr lang="en-US"/>
          </a:p>
        </p:txBody>
      </p:sp>
      <p:sp>
        <p:nvSpPr>
          <p:cNvPr id="136199"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defRPr sz="1400" b="0">
                <a:solidFill>
                  <a:schemeClr val="tx1"/>
                </a:solidFill>
              </a:defRPr>
            </a:lvl1pPr>
          </a:lstStyle>
          <a:p>
            <a:fld id="{66D5F78F-EFFF-4C2C-982E-3198C3AB96AB}" type="slidenum">
              <a:rPr lang="en-US"/>
              <a:pPr/>
              <a:t>‹#›</a:t>
            </a:fld>
            <a:endParaRPr lang="en-US"/>
          </a:p>
        </p:txBody>
      </p:sp>
      <p:sp>
        <p:nvSpPr>
          <p:cNvPr id="136200" name="Line 8"/>
          <p:cNvSpPr>
            <a:spLocks noChangeShapeType="1"/>
          </p:cNvSpPr>
          <p:nvPr userDrawn="1"/>
        </p:nvSpPr>
        <p:spPr bwMode="auto">
          <a:xfrm>
            <a:off x="0" y="6553200"/>
            <a:ext cx="9144000" cy="0"/>
          </a:xfrm>
          <a:prstGeom prst="line">
            <a:avLst/>
          </a:prstGeom>
          <a:noFill/>
          <a:ln w="9525">
            <a:solidFill>
              <a:srgbClr val="C0C0C0"/>
            </a:solidFill>
            <a:round/>
            <a:headEnd/>
            <a:tailEnd/>
          </a:ln>
          <a:effectLst/>
        </p:spPr>
        <p:txBody>
          <a:bodyPr/>
          <a:lstStyle/>
          <a:p>
            <a:endParaRPr lang="en-US"/>
          </a:p>
        </p:txBody>
      </p:sp>
      <p:sp>
        <p:nvSpPr>
          <p:cNvPr id="136201" name="Rectangle 9"/>
          <p:cNvSpPr>
            <a:spLocks noChangeArrowheads="1"/>
          </p:cNvSpPr>
          <p:nvPr/>
        </p:nvSpPr>
        <p:spPr bwMode="auto">
          <a:xfrm>
            <a:off x="533400" y="6550025"/>
            <a:ext cx="4191000" cy="307975"/>
          </a:xfrm>
          <a:prstGeom prst="rect">
            <a:avLst/>
          </a:prstGeom>
          <a:noFill/>
          <a:ln w="9525">
            <a:noFill/>
            <a:miter lim="800000"/>
            <a:headEnd/>
            <a:tailEnd/>
          </a:ln>
          <a:effectLst/>
        </p:spPr>
        <p:txBody>
          <a:bodyPr/>
          <a:lstStyle/>
          <a:p>
            <a:pPr>
              <a:lnSpc>
                <a:spcPct val="100000"/>
              </a:lnSpc>
            </a:pPr>
            <a:r>
              <a:rPr lang="en-US" sz="900" b="0">
                <a:solidFill>
                  <a:srgbClr val="C0C0C0"/>
                </a:solidFill>
                <a:latin typeface="Trebuchet MS" pitchFamily="34" charset="0"/>
              </a:rPr>
              <a:t>Subject Matter Expert/Author:</a:t>
            </a:r>
            <a:r>
              <a:rPr lang="en-US" sz="1000" b="0">
                <a:solidFill>
                  <a:srgbClr val="C0C0C0"/>
                </a:solidFill>
                <a:latin typeface="Arial Narrow" pitchFamily="34" charset="0"/>
              </a:rPr>
              <a:t> </a:t>
            </a:r>
            <a:r>
              <a:rPr lang="en-US" sz="1000">
                <a:solidFill>
                  <a:srgbClr val="C0C0C0"/>
                </a:solidFill>
                <a:latin typeface="Trebuchet MS" pitchFamily="34" charset="0"/>
              </a:rPr>
              <a:t>Assoc. Prof. Dr Othman A. Karim (OUM)</a:t>
            </a:r>
          </a:p>
        </p:txBody>
      </p:sp>
      <p:sp>
        <p:nvSpPr>
          <p:cNvPr id="136202" name="Rectangle 10"/>
          <p:cNvSpPr>
            <a:spLocks noChangeArrowheads="1"/>
          </p:cNvSpPr>
          <p:nvPr userDrawn="1"/>
        </p:nvSpPr>
        <p:spPr bwMode="auto">
          <a:xfrm>
            <a:off x="373063" y="153988"/>
            <a:ext cx="3236912" cy="508000"/>
          </a:xfrm>
          <a:prstGeom prst="rect">
            <a:avLst/>
          </a:prstGeom>
          <a:noFill/>
          <a:ln w="9525">
            <a:noFill/>
            <a:miter lim="800000"/>
            <a:headEnd/>
            <a:tailEnd/>
          </a:ln>
          <a:effectLst/>
        </p:spPr>
        <p:txBody>
          <a:bodyPr wrap="none">
            <a:spAutoFit/>
          </a:bodyPr>
          <a:lstStyle/>
          <a:p>
            <a:pPr>
              <a:lnSpc>
                <a:spcPct val="85000"/>
              </a:lnSpc>
            </a:pPr>
            <a:r>
              <a:rPr lang="en-US" sz="1600">
                <a:solidFill>
                  <a:schemeClr val="bg1"/>
                </a:solidFill>
                <a:latin typeface="Verdana" pitchFamily="34" charset="0"/>
              </a:rPr>
              <a:t>Faculty of Engineering and</a:t>
            </a:r>
          </a:p>
          <a:p>
            <a:pPr>
              <a:lnSpc>
                <a:spcPct val="85000"/>
              </a:lnSpc>
            </a:pPr>
            <a:r>
              <a:rPr lang="en-US" sz="1600">
                <a:solidFill>
                  <a:schemeClr val="bg1"/>
                </a:solidFill>
                <a:latin typeface="Verdana" pitchFamily="34" charset="0"/>
              </a:rPr>
              <a:t>Technical Studies</a:t>
            </a:r>
          </a:p>
        </p:txBody>
      </p:sp>
      <p:sp>
        <p:nvSpPr>
          <p:cNvPr id="136203" name="Rectangle 11"/>
          <p:cNvSpPr>
            <a:spLocks noGrp="1" noChangeArrowheads="1"/>
          </p:cNvSpPr>
          <p:nvPr>
            <p:ph type="ftr" sz="quarter" idx="3"/>
          </p:nvPr>
        </p:nvSpPr>
        <p:spPr bwMode="auto">
          <a:xfrm>
            <a:off x="5410200" y="6553200"/>
            <a:ext cx="35052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defRPr sz="900" b="0">
                <a:solidFill>
                  <a:srgbClr val="C0C0C0"/>
                </a:solidFill>
                <a:latin typeface="Trebuchet MS" pitchFamily="34" charset="0"/>
              </a:defRPr>
            </a:lvl1pPr>
          </a:lstStyle>
          <a:p>
            <a:r>
              <a:rPr lang="en-US"/>
              <a:t>Copyright </a:t>
            </a:r>
            <a:r>
              <a:rPr lang="en-US">
                <a:latin typeface="Arial Narrow" pitchFamily="34" charset="0"/>
              </a:rPr>
              <a:t>© ODL Jan 2005</a:t>
            </a:r>
            <a:r>
              <a:rPr lang="en-US" sz="1000">
                <a:latin typeface="Arial Narrow" pitchFamily="34" charset="0"/>
              </a:rPr>
              <a:t>  </a:t>
            </a:r>
            <a:r>
              <a:rPr lang="en-US" sz="1000"/>
              <a:t>Open University Malaysia</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ransition>
    <p:strips dir="ru"/>
  </p:transition>
  <p:timing>
    <p:tnLst>
      <p:par>
        <p:cTn id="1" dur="indefinite" restart="never" nodeType="tmRoot"/>
      </p:par>
    </p:tnLst>
  </p:timing>
  <p:hf hdr="0" dt="0"/>
  <p:txStyles>
    <p:titleStyle>
      <a:lvl1pPr algn="l" rtl="0" fontAlgn="base">
        <a:spcBef>
          <a:spcPct val="0"/>
        </a:spcBef>
        <a:spcAft>
          <a:spcPct val="0"/>
        </a:spcAft>
        <a:defRPr sz="3200" b="1">
          <a:solidFill>
            <a:schemeClr val="accent2"/>
          </a:solidFill>
          <a:latin typeface="+mj-lt"/>
          <a:ea typeface="+mj-ea"/>
          <a:cs typeface="+mj-cs"/>
        </a:defRPr>
      </a:lvl1pPr>
      <a:lvl2pPr algn="l" rtl="0" fontAlgn="base">
        <a:spcBef>
          <a:spcPct val="0"/>
        </a:spcBef>
        <a:spcAft>
          <a:spcPct val="0"/>
        </a:spcAft>
        <a:defRPr sz="3200" b="1">
          <a:solidFill>
            <a:schemeClr val="accent2"/>
          </a:solidFill>
          <a:latin typeface="Arial" charset="0"/>
        </a:defRPr>
      </a:lvl2pPr>
      <a:lvl3pPr algn="l" rtl="0" fontAlgn="base">
        <a:spcBef>
          <a:spcPct val="0"/>
        </a:spcBef>
        <a:spcAft>
          <a:spcPct val="0"/>
        </a:spcAft>
        <a:defRPr sz="3200" b="1">
          <a:solidFill>
            <a:schemeClr val="accent2"/>
          </a:solidFill>
          <a:latin typeface="Arial" charset="0"/>
        </a:defRPr>
      </a:lvl3pPr>
      <a:lvl4pPr algn="l" rtl="0" fontAlgn="base">
        <a:spcBef>
          <a:spcPct val="0"/>
        </a:spcBef>
        <a:spcAft>
          <a:spcPct val="0"/>
        </a:spcAft>
        <a:defRPr sz="3200" b="1">
          <a:solidFill>
            <a:schemeClr val="accent2"/>
          </a:solidFill>
          <a:latin typeface="Arial" charset="0"/>
        </a:defRPr>
      </a:lvl4pPr>
      <a:lvl5pPr algn="l" rtl="0" fontAlgn="base">
        <a:spcBef>
          <a:spcPct val="0"/>
        </a:spcBef>
        <a:spcAft>
          <a:spcPct val="0"/>
        </a:spcAft>
        <a:defRPr sz="3200" b="1">
          <a:solidFill>
            <a:schemeClr val="accent2"/>
          </a:solidFill>
          <a:latin typeface="Arial" charset="0"/>
        </a:defRPr>
      </a:lvl5pPr>
      <a:lvl6pPr marL="457200" algn="l" rtl="0" fontAlgn="base">
        <a:spcBef>
          <a:spcPct val="0"/>
        </a:spcBef>
        <a:spcAft>
          <a:spcPct val="0"/>
        </a:spcAft>
        <a:defRPr sz="3200" b="1">
          <a:solidFill>
            <a:schemeClr val="accent2"/>
          </a:solidFill>
          <a:latin typeface="Arial" charset="0"/>
        </a:defRPr>
      </a:lvl6pPr>
      <a:lvl7pPr marL="914400" algn="l" rtl="0" fontAlgn="base">
        <a:spcBef>
          <a:spcPct val="0"/>
        </a:spcBef>
        <a:spcAft>
          <a:spcPct val="0"/>
        </a:spcAft>
        <a:defRPr sz="3200" b="1">
          <a:solidFill>
            <a:schemeClr val="accent2"/>
          </a:solidFill>
          <a:latin typeface="Arial" charset="0"/>
        </a:defRPr>
      </a:lvl7pPr>
      <a:lvl8pPr marL="1371600" algn="l" rtl="0" fontAlgn="base">
        <a:spcBef>
          <a:spcPct val="0"/>
        </a:spcBef>
        <a:spcAft>
          <a:spcPct val="0"/>
        </a:spcAft>
        <a:defRPr sz="3200" b="1">
          <a:solidFill>
            <a:schemeClr val="accent2"/>
          </a:solidFill>
          <a:latin typeface="Arial" charset="0"/>
        </a:defRPr>
      </a:lvl8pPr>
      <a:lvl9pPr marL="1828800" algn="l" rtl="0" fontAlgn="base">
        <a:spcBef>
          <a:spcPct val="0"/>
        </a:spcBef>
        <a:spcAft>
          <a:spcPct val="0"/>
        </a:spcAft>
        <a:defRPr sz="3200" b="1">
          <a:solidFill>
            <a:schemeClr val="accent2"/>
          </a:solidFill>
          <a:latin typeface="Arial" charset="0"/>
        </a:defRPr>
      </a:lvl9pPr>
    </p:titleStyle>
    <p:bodyStyle>
      <a:lvl1pPr marL="342900" indent="-342900" algn="l" rtl="0" fontAlgn="base">
        <a:spcBef>
          <a:spcPct val="20000"/>
        </a:spcBef>
        <a:spcAft>
          <a:spcPct val="0"/>
        </a:spcAft>
        <a:defRPr sz="2400">
          <a:solidFill>
            <a:schemeClr val="tx1"/>
          </a:solidFill>
          <a:latin typeface="+mn-lt"/>
          <a:ea typeface="+mn-ea"/>
          <a:cs typeface="+mn-cs"/>
        </a:defRPr>
      </a:lvl1pPr>
      <a:lvl2pPr marL="742950" indent="-285750" algn="l" rtl="0" fontAlgn="base">
        <a:spcBef>
          <a:spcPct val="20000"/>
        </a:spcBef>
        <a:spcAft>
          <a:spcPct val="0"/>
        </a:spcAft>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3.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slide" Target="slide15.x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2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2.xml"/><Relationship Id="rId1" Type="http://schemas.openxmlformats.org/officeDocument/2006/relationships/vmlDrawing" Target="../drawings/vmlDrawing5.vml"/><Relationship Id="rId5" Type="http://schemas.openxmlformats.org/officeDocument/2006/relationships/slide" Target="slide2.xml"/><Relationship Id="rId4" Type="http://schemas.openxmlformats.org/officeDocument/2006/relationships/oleObject" Target="../embeddings/oleObject7.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3"/>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6" name="Rectangle 7"/>
          <p:cNvSpPr>
            <a:spLocks noGrp="1" noChangeArrowheads="1"/>
          </p:cNvSpPr>
          <p:nvPr>
            <p:ph type="sldNum" sz="quarter" idx="4"/>
          </p:nvPr>
        </p:nvSpPr>
        <p:spPr/>
        <p:txBody>
          <a:bodyPr/>
          <a:lstStyle/>
          <a:p>
            <a:fld id="{66DDEF2D-C03B-4FC9-BEE6-7858D0DE566E}" type="slidenum">
              <a:rPr lang="en-US"/>
              <a:pPr/>
              <a:t>1</a:t>
            </a:fld>
            <a:endParaRPr lang="en-US"/>
          </a:p>
        </p:txBody>
      </p:sp>
      <p:sp>
        <p:nvSpPr>
          <p:cNvPr id="10" name="TextBox 9"/>
          <p:cNvSpPr txBox="1"/>
          <p:nvPr/>
        </p:nvSpPr>
        <p:spPr>
          <a:xfrm>
            <a:off x="1371600" y="2819400"/>
            <a:ext cx="6781800" cy="14219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5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Fluid Mechanics</a:t>
            </a:r>
          </a:p>
          <a:p>
            <a:pPr algn="ctr"/>
            <a:r>
              <a:rPr lang="en-US" sz="5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CE 261</a:t>
            </a:r>
            <a:endParaRPr lang="en-US" sz="54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ftr" sz="quarter" idx="3"/>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15" name="Rectangle 7"/>
          <p:cNvSpPr>
            <a:spLocks noGrp="1" noChangeArrowheads="1"/>
          </p:cNvSpPr>
          <p:nvPr>
            <p:ph type="sldNum" sz="quarter" idx="4"/>
          </p:nvPr>
        </p:nvSpPr>
        <p:spPr/>
        <p:txBody>
          <a:bodyPr/>
          <a:lstStyle/>
          <a:p>
            <a:fld id="{4F087989-0794-4F02-9AAE-4F394FD6DAE6}" type="slidenum">
              <a:rPr lang="en-US"/>
              <a:pPr/>
              <a:t>10</a:t>
            </a:fld>
            <a:endParaRPr lang="en-US"/>
          </a:p>
        </p:txBody>
      </p:sp>
      <p:sp>
        <p:nvSpPr>
          <p:cNvPr id="367619" name="Rectangle 3"/>
          <p:cNvSpPr>
            <a:spLocks noGrp="1" noChangeArrowheads="1"/>
          </p:cNvSpPr>
          <p:nvPr>
            <p:ph type="ctrTitle"/>
          </p:nvPr>
        </p:nvSpPr>
        <p:spPr>
          <a:xfrm>
            <a:off x="533400" y="685800"/>
            <a:ext cx="8001000" cy="609600"/>
          </a:xfrm>
        </p:spPr>
        <p:txBody>
          <a:bodyPr anchor="t"/>
          <a:lstStyle/>
          <a:p>
            <a:r>
              <a:rPr lang="en-US" sz="3200" b="0" dirty="0">
                <a:solidFill>
                  <a:srgbClr val="006699"/>
                </a:solidFill>
              </a:rPr>
              <a:t>1.1</a:t>
            </a:r>
            <a:r>
              <a:rPr lang="en-US" sz="3200" dirty="0">
                <a:solidFill>
                  <a:srgbClr val="006699"/>
                </a:solidFill>
              </a:rPr>
              <a:t> </a:t>
            </a:r>
            <a:r>
              <a:rPr lang="en-US" sz="3200" dirty="0" smtClean="0">
                <a:solidFill>
                  <a:srgbClr val="006699"/>
                </a:solidFill>
              </a:rPr>
              <a:t>Distinction </a:t>
            </a:r>
            <a:r>
              <a:rPr lang="en-US" sz="3200" dirty="0" smtClean="0">
                <a:solidFill>
                  <a:srgbClr val="006699"/>
                </a:solidFill>
              </a:rPr>
              <a:t>Between Solid and Fluid</a:t>
            </a:r>
            <a:endParaRPr lang="en-US" sz="3200" dirty="0">
              <a:solidFill>
                <a:srgbClr val="006699"/>
              </a:solidFill>
            </a:endParaRPr>
          </a:p>
        </p:txBody>
      </p:sp>
      <p:sp>
        <p:nvSpPr>
          <p:cNvPr id="367620" name="Rectangle 4"/>
          <p:cNvSpPr>
            <a:spLocks noGrp="1" noChangeArrowheads="1"/>
          </p:cNvSpPr>
          <p:nvPr>
            <p:ph type="subTitle" idx="1"/>
          </p:nvPr>
        </p:nvSpPr>
        <p:spPr>
          <a:xfrm>
            <a:off x="457200" y="1600200"/>
            <a:ext cx="8153400" cy="4800600"/>
          </a:xfrm>
          <a:noFill/>
          <a:ln/>
        </p:spPr>
        <p:txBody>
          <a:bodyPr/>
          <a:lstStyle/>
          <a:p>
            <a:pPr marL="231775" indent="-231775" algn="l">
              <a:lnSpc>
                <a:spcPct val="90000"/>
              </a:lnSpc>
              <a:spcBef>
                <a:spcPct val="50000"/>
              </a:spcBef>
              <a:buFont typeface="Wingdings" pitchFamily="2" charset="2"/>
              <a:buChar char="§"/>
            </a:pPr>
            <a:r>
              <a:rPr lang="en-US" dirty="0" smtClean="0">
                <a:solidFill>
                  <a:srgbClr val="002060"/>
                </a:solidFill>
                <a:latin typeface="Trebuchet MS" pitchFamily="34" charset="0"/>
              </a:rPr>
              <a:t>Molecules of a solid are closer together than those of a fluid. </a:t>
            </a:r>
            <a:r>
              <a:rPr lang="en-US" dirty="0" smtClean="0">
                <a:solidFill>
                  <a:srgbClr val="002060"/>
                </a:solidFill>
                <a:latin typeface="Trebuchet MS" pitchFamily="34" charset="0"/>
              </a:rPr>
              <a:t>A </a:t>
            </a:r>
            <a:r>
              <a:rPr lang="en-US" dirty="0">
                <a:solidFill>
                  <a:srgbClr val="002060"/>
                </a:solidFill>
                <a:latin typeface="Trebuchet MS" pitchFamily="34" charset="0"/>
              </a:rPr>
              <a:t>fluid is a substance, which deforms continuously, or flows, when subjected to shearing </a:t>
            </a:r>
            <a:r>
              <a:rPr lang="en-US" dirty="0" smtClean="0">
                <a:solidFill>
                  <a:srgbClr val="002060"/>
                </a:solidFill>
                <a:latin typeface="Trebuchet MS" pitchFamily="34" charset="0"/>
              </a:rPr>
              <a:t>force</a:t>
            </a:r>
          </a:p>
          <a:p>
            <a:pPr marL="231775" indent="-231775" algn="l">
              <a:lnSpc>
                <a:spcPct val="90000"/>
              </a:lnSpc>
              <a:spcBef>
                <a:spcPct val="50000"/>
              </a:spcBef>
              <a:buFont typeface="Wingdings" pitchFamily="2" charset="2"/>
              <a:buChar char="§"/>
            </a:pPr>
            <a:r>
              <a:rPr lang="en-US" dirty="0" smtClean="0">
                <a:solidFill>
                  <a:srgbClr val="002060"/>
                </a:solidFill>
                <a:latin typeface="Trebuchet MS" pitchFamily="34" charset="0"/>
              </a:rPr>
              <a:t>The attractive forces between molecules of a solid are so large that solid tends to retain its shape. But in case of fluid attractive forces between molecules are smaller.</a:t>
            </a:r>
            <a:endParaRPr lang="en-US" dirty="0" smtClean="0">
              <a:solidFill>
                <a:srgbClr val="002060"/>
              </a:solidFill>
              <a:latin typeface="Trebuchet MS" pitchFamily="34" charset="0"/>
            </a:endParaRPr>
          </a:p>
          <a:p>
            <a:pPr marL="231775" indent="-231775" algn="l">
              <a:lnSpc>
                <a:spcPct val="90000"/>
              </a:lnSpc>
              <a:spcBef>
                <a:spcPct val="50000"/>
              </a:spcBef>
              <a:buFont typeface="Wingdings" pitchFamily="2" charset="2"/>
              <a:buChar char="§"/>
            </a:pPr>
            <a:r>
              <a:rPr lang="en-US" dirty="0" smtClean="0">
                <a:solidFill>
                  <a:srgbClr val="002060"/>
                </a:solidFill>
                <a:latin typeface="Trebuchet MS" pitchFamily="34" charset="0"/>
              </a:rPr>
              <a:t>Fluid will yield to </a:t>
            </a:r>
            <a:r>
              <a:rPr lang="en-US" dirty="0" err="1" smtClean="0">
                <a:solidFill>
                  <a:srgbClr val="002060"/>
                </a:solidFill>
                <a:latin typeface="Trebuchet MS" pitchFamily="34" charset="0"/>
              </a:rPr>
              <a:t>slighest</a:t>
            </a:r>
            <a:r>
              <a:rPr lang="en-US" dirty="0" smtClean="0">
                <a:solidFill>
                  <a:srgbClr val="002060"/>
                </a:solidFill>
                <a:latin typeface="Trebuchet MS" pitchFamily="34" charset="0"/>
              </a:rPr>
              <a:t> stress no matter how viscous it is. But solid  require some magnitude of stress.</a:t>
            </a:r>
          </a:p>
          <a:p>
            <a:pPr marL="231775" indent="-231775" algn="l">
              <a:lnSpc>
                <a:spcPct val="90000"/>
              </a:lnSpc>
              <a:spcBef>
                <a:spcPct val="50000"/>
              </a:spcBef>
              <a:buFont typeface="Wingdings" pitchFamily="2" charset="2"/>
              <a:buChar char="§"/>
            </a:pPr>
            <a:r>
              <a:rPr lang="en-US" dirty="0" smtClean="0">
                <a:solidFill>
                  <a:srgbClr val="002060"/>
                </a:solidFill>
                <a:latin typeface="Trebuchet MS" pitchFamily="34" charset="0"/>
              </a:rPr>
              <a:t>Solid tend to restore its original shape after removal of external forces.</a:t>
            </a:r>
            <a:endParaRPr lang="en-US" dirty="0" smtClean="0">
              <a:solidFill>
                <a:srgbClr val="002060"/>
              </a:solidFill>
              <a:latin typeface="Trebuchet MS" pitchFamily="34" charset="0"/>
            </a:endParaRPr>
          </a:p>
          <a:p>
            <a:pPr marL="231775" indent="-231775" algn="l">
              <a:lnSpc>
                <a:spcPct val="90000"/>
              </a:lnSpc>
              <a:spcBef>
                <a:spcPct val="50000"/>
              </a:spcBef>
              <a:buFont typeface="Wingdings" pitchFamily="2" charset="2"/>
              <a:buChar char="§"/>
            </a:pPr>
            <a:endParaRPr lang="en-US" dirty="0" smtClean="0">
              <a:solidFill>
                <a:srgbClr val="002060"/>
              </a:solidFill>
              <a:latin typeface="Trebuchet MS" pitchFamily="34" charset="0"/>
            </a:endParaRPr>
          </a:p>
          <a:p>
            <a:pPr marL="231775" indent="-231775" algn="just">
              <a:buFont typeface="Wingdings" pitchFamily="2" charset="2"/>
              <a:buNone/>
            </a:pPr>
            <a:endParaRPr lang="en-US" dirty="0">
              <a:solidFill>
                <a:srgbClr val="002060"/>
              </a:solidFill>
              <a:latin typeface="Trebuchet MS" pitchFamily="34" charset="0"/>
            </a:endParaRPr>
          </a:p>
        </p:txBody>
      </p:sp>
      <p:sp>
        <p:nvSpPr>
          <p:cNvPr id="367621" name="AutoShape 5">
            <a:hlinkClick r:id="rId2" action="ppaction://hlinksldjump" highlightClick="1"/>
          </p:cNvPr>
          <p:cNvSpPr>
            <a:spLocks noChangeAspect="1" noChangeArrowheads="1"/>
          </p:cNvSpPr>
          <p:nvPr/>
        </p:nvSpPr>
        <p:spPr bwMode="auto">
          <a:xfrm>
            <a:off x="8610600" y="6573838"/>
            <a:ext cx="374650" cy="207962"/>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6"/>
          <p:cNvSpPr>
            <a:spLocks noGrp="1" noChangeArrowheads="1"/>
          </p:cNvSpPr>
          <p:nvPr>
            <p:ph type="ftr" sz="quarter" idx="3"/>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26" name="Rectangle 7"/>
          <p:cNvSpPr>
            <a:spLocks noGrp="1" noChangeArrowheads="1"/>
          </p:cNvSpPr>
          <p:nvPr>
            <p:ph type="sldNum" sz="quarter" idx="4"/>
          </p:nvPr>
        </p:nvSpPr>
        <p:spPr/>
        <p:txBody>
          <a:bodyPr/>
          <a:lstStyle/>
          <a:p>
            <a:fld id="{2437B15B-DA57-4154-A55D-07A408059FE2}" type="slidenum">
              <a:rPr lang="en-US"/>
              <a:pPr/>
              <a:t>11</a:t>
            </a:fld>
            <a:endParaRPr lang="en-US"/>
          </a:p>
        </p:txBody>
      </p:sp>
      <p:sp>
        <p:nvSpPr>
          <p:cNvPr id="369666" name="Rectangle 2"/>
          <p:cNvSpPr>
            <a:spLocks noGrp="1" noChangeArrowheads="1"/>
          </p:cNvSpPr>
          <p:nvPr>
            <p:ph type="ctrTitle"/>
          </p:nvPr>
        </p:nvSpPr>
        <p:spPr>
          <a:xfrm>
            <a:off x="457200" y="685800"/>
            <a:ext cx="7772400" cy="533400"/>
          </a:xfrm>
        </p:spPr>
        <p:txBody>
          <a:bodyPr anchor="t"/>
          <a:lstStyle/>
          <a:p>
            <a:r>
              <a:rPr lang="en-US" sz="3200">
                <a:solidFill>
                  <a:srgbClr val="006699"/>
                </a:solidFill>
              </a:rPr>
              <a:t>Differences between liquid and gases</a:t>
            </a:r>
          </a:p>
        </p:txBody>
      </p:sp>
      <p:sp>
        <p:nvSpPr>
          <p:cNvPr id="369667" name="Rectangle 3"/>
          <p:cNvSpPr>
            <a:spLocks noGrp="1" noChangeArrowheads="1"/>
          </p:cNvSpPr>
          <p:nvPr>
            <p:ph type="subTitle" idx="1"/>
          </p:nvPr>
        </p:nvSpPr>
        <p:spPr>
          <a:xfrm>
            <a:off x="1371600" y="1981200"/>
            <a:ext cx="7315200" cy="4038600"/>
          </a:xfrm>
        </p:spPr>
        <p:txBody>
          <a:bodyPr/>
          <a:lstStyle/>
          <a:p>
            <a:pPr algn="l"/>
            <a:endParaRPr lang="en-US"/>
          </a:p>
          <a:p>
            <a:pPr algn="l"/>
            <a:endParaRPr lang="en-US"/>
          </a:p>
          <a:p>
            <a:pPr algn="l"/>
            <a:endParaRPr lang="en-US"/>
          </a:p>
        </p:txBody>
      </p:sp>
      <p:sp>
        <p:nvSpPr>
          <p:cNvPr id="369668" name="Text Box 4"/>
          <p:cNvSpPr txBox="1">
            <a:spLocks noChangeArrowheads="1"/>
          </p:cNvSpPr>
          <p:nvPr/>
        </p:nvSpPr>
        <p:spPr bwMode="auto">
          <a:xfrm>
            <a:off x="914400" y="1600200"/>
            <a:ext cx="184150" cy="457200"/>
          </a:xfrm>
          <a:prstGeom prst="rect">
            <a:avLst/>
          </a:prstGeom>
          <a:noFill/>
          <a:ln w="12700" cap="sq">
            <a:noFill/>
            <a:miter lim="800000"/>
            <a:headEnd type="none" w="sm" len="sm"/>
            <a:tailEnd type="none" w="sm" len="sm"/>
          </a:ln>
          <a:effectLst/>
        </p:spPr>
        <p:txBody>
          <a:bodyPr wrap="none">
            <a:spAutoFit/>
          </a:bodyPr>
          <a:lstStyle/>
          <a:p>
            <a:pPr>
              <a:lnSpc>
                <a:spcPct val="100000"/>
              </a:lnSpc>
            </a:pPr>
            <a:endParaRPr lang="en-US" sz="2400" b="0">
              <a:solidFill>
                <a:schemeClr val="tx1"/>
              </a:solidFill>
              <a:latin typeface="Times New Roman" pitchFamily="18" charset="0"/>
            </a:endParaRPr>
          </a:p>
        </p:txBody>
      </p:sp>
      <p:sp>
        <p:nvSpPr>
          <p:cNvPr id="369669" name="Text Box 5"/>
          <p:cNvSpPr txBox="1">
            <a:spLocks noChangeArrowheads="1"/>
          </p:cNvSpPr>
          <p:nvPr/>
        </p:nvSpPr>
        <p:spPr bwMode="auto">
          <a:xfrm>
            <a:off x="669925" y="2133600"/>
            <a:ext cx="2911475" cy="457200"/>
          </a:xfrm>
          <a:prstGeom prst="rect">
            <a:avLst/>
          </a:prstGeom>
          <a:noFill/>
          <a:ln w="12700" cap="sq">
            <a:noFill/>
            <a:miter lim="800000"/>
            <a:headEnd type="none" w="sm" len="sm"/>
            <a:tailEnd type="none" w="sm" len="sm"/>
          </a:ln>
          <a:effectLst/>
        </p:spPr>
        <p:txBody>
          <a:bodyPr>
            <a:spAutoFit/>
          </a:bodyPr>
          <a:lstStyle/>
          <a:p>
            <a:pPr>
              <a:lnSpc>
                <a:spcPct val="100000"/>
              </a:lnSpc>
            </a:pPr>
            <a:endParaRPr lang="en-US" sz="2400" b="0">
              <a:solidFill>
                <a:schemeClr val="tx1"/>
              </a:solidFill>
              <a:latin typeface="Times New Roman" pitchFamily="18" charset="0"/>
            </a:endParaRPr>
          </a:p>
        </p:txBody>
      </p:sp>
      <p:graphicFrame>
        <p:nvGraphicFramePr>
          <p:cNvPr id="369848" name="Group 184"/>
          <p:cNvGraphicFramePr>
            <a:graphicFrameLocks noGrp="1"/>
          </p:cNvGraphicFramePr>
          <p:nvPr/>
        </p:nvGraphicFramePr>
        <p:xfrm>
          <a:off x="1066800" y="2133600"/>
          <a:ext cx="6858000" cy="2788920"/>
        </p:xfrm>
        <a:graphic>
          <a:graphicData uri="http://schemas.openxmlformats.org/drawingml/2006/table">
            <a:tbl>
              <a:tblPr/>
              <a:tblGrid>
                <a:gridCol w="3124200"/>
                <a:gridCol w="3733800"/>
              </a:tblGrid>
              <a:tr h="409575">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ea typeface="Times New Roman" pitchFamily="18" charset="0"/>
                          <a:cs typeface="Arial" charset="0"/>
                        </a:rPr>
                        <a:t>Liquid</a:t>
                      </a: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28575" cap="flat" cmpd="sng" algn="ctr">
                      <a:solidFill>
                        <a:schemeClr val="bg2"/>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28575" cap="flat" cmpd="sng" algn="ctr">
                      <a:solidFill>
                        <a:schemeClr val="bg2"/>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solidFill>
                      <a:schemeClr val="hlink">
                        <a:alpha val="5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cs typeface="Arial" charset="0"/>
                        </a:rPr>
                        <a:t>Gases</a:t>
                      </a:r>
                      <a:endParaRPr kumimoji="0" lang="en-US" sz="1800" b="1" i="1" u="none" strike="noStrike" cap="none" normalizeH="0" baseline="0" smtClean="0">
                        <a:ln>
                          <a:noFill/>
                        </a:ln>
                        <a:solidFill>
                          <a:schemeClr val="tx1"/>
                        </a:solidFill>
                        <a:effectLst/>
                        <a:latin typeface="Arial" charset="0"/>
                        <a:cs typeface="Arial" charset="0"/>
                      </a:endParaRPr>
                    </a:p>
                  </a:txBody>
                  <a:tcPr anchor="ctr" horzOverflow="overflow">
                    <a:lnL w="12700" cap="flat" cmpd="sng" algn="ctr">
                      <a:solidFill>
                        <a:srgbClr val="000000"/>
                      </a:solidFill>
                      <a:prstDash val="solid"/>
                      <a:miter lim="800000"/>
                      <a:headEnd type="none" w="sm" len="sm"/>
                      <a:tailEnd type="none" w="sm" len="sm"/>
                    </a:lnL>
                    <a:lnR w="28575" cap="flat" cmpd="sng" algn="ctr">
                      <a:solidFill>
                        <a:schemeClr val="bg2"/>
                      </a:solidFill>
                      <a:prstDash val="solid"/>
                      <a:miter lim="800000"/>
                      <a:headEnd type="none" w="sm" len="sm"/>
                      <a:tailEnd type="none" w="sm" len="sm"/>
                    </a:lnR>
                    <a:lnT w="28575" cap="flat" cmpd="sng" algn="ctr">
                      <a:solidFill>
                        <a:schemeClr val="bg2"/>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solidFill>
                      <a:schemeClr val="hlink">
                        <a:alpha val="50000"/>
                      </a:schemeClr>
                    </a:solidFill>
                  </a:tcPr>
                </a:tc>
              </a:tr>
              <a:tr h="8858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Difficult to compress and often regarded as incompressible</a:t>
                      </a:r>
                    </a:p>
                  </a:txBody>
                  <a:tcPr horzOverflow="overflow">
                    <a:lnL w="28575" cap="flat" cmpd="sng" algn="ctr">
                      <a:solidFill>
                        <a:schemeClr val="bg2"/>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Easily to compress – changes of volume is large, cannot normally be neglected and are related to temperature</a:t>
                      </a:r>
                    </a:p>
                  </a:txBody>
                  <a:tcPr horzOverflow="overflow">
                    <a:lnL w="12700" cap="flat" cmpd="sng" algn="ctr">
                      <a:solidFill>
                        <a:srgbClr val="000000"/>
                      </a:solidFill>
                      <a:prstDash val="solid"/>
                      <a:miter lim="800000"/>
                      <a:headEnd type="none" w="sm" len="sm"/>
                      <a:tailEnd type="none" w="sm" len="sm"/>
                    </a:lnL>
                    <a:lnR w="28575" cap="flat" cmpd="sng" algn="ctr">
                      <a:solidFill>
                        <a:schemeClr val="bg2"/>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7620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Occupies a fixed volume and will take the shape of the container</a:t>
                      </a:r>
                    </a:p>
                  </a:txBody>
                  <a:tcPr horzOverflow="overflow">
                    <a:lnL w="28575" cap="flat" cmpd="sng" algn="ctr">
                      <a:solidFill>
                        <a:schemeClr val="bg2"/>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No fixed volume, it changes volume to expand to fill the containing vessels</a:t>
                      </a:r>
                    </a:p>
                  </a:txBody>
                  <a:tcPr horzOverflow="overflow">
                    <a:lnL w="12700" cap="flat" cmpd="sng" algn="ctr">
                      <a:solidFill>
                        <a:srgbClr val="000000"/>
                      </a:solidFill>
                      <a:prstDash val="solid"/>
                      <a:miter lim="800000"/>
                      <a:headEnd type="none" w="sm" len="sm"/>
                      <a:tailEnd type="none" w="sm" len="sm"/>
                    </a:lnL>
                    <a:lnR w="28575" cap="flat" cmpd="sng" algn="ctr">
                      <a:solidFill>
                        <a:schemeClr val="bg2"/>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67468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A free surface is formed if the volume of container is greater than the liquid.</a:t>
                      </a:r>
                    </a:p>
                  </a:txBody>
                  <a:tcPr horzOverflow="overflow">
                    <a:lnL w="28575" cap="flat" cmpd="sng" algn="ctr">
                      <a:solidFill>
                        <a:schemeClr val="bg2"/>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28575" cap="flat" cmpd="sng" algn="ctr">
                      <a:solidFill>
                        <a:schemeClr val="bg2"/>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ea typeface="Times New Roman" pitchFamily="18" charset="0"/>
                          <a:cs typeface="Arial" charset="0"/>
                        </a:rPr>
                        <a:t>Completely fill the vessel so that no free surface is formed.</a:t>
                      </a:r>
                    </a:p>
                  </a:txBody>
                  <a:tcPr horzOverflow="overflow">
                    <a:lnL w="12700" cap="flat" cmpd="sng" algn="ctr">
                      <a:solidFill>
                        <a:srgbClr val="000000"/>
                      </a:solidFill>
                      <a:prstDash val="solid"/>
                      <a:miter lim="800000"/>
                      <a:headEnd type="none" w="sm" len="sm"/>
                      <a:tailEnd type="none" w="sm" len="sm"/>
                    </a:lnL>
                    <a:lnR w="28575" cap="flat" cmpd="sng" algn="ctr">
                      <a:solidFill>
                        <a:schemeClr val="bg2"/>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28575" cap="flat" cmpd="sng" algn="ctr">
                      <a:solidFill>
                        <a:schemeClr val="bg2"/>
                      </a:solidFill>
                      <a:prstDash val="solid"/>
                      <a:miter lim="800000"/>
                      <a:headEnd type="none" w="sm" len="sm"/>
                      <a:tailEnd type="none" w="sm" len="sm"/>
                    </a:lnB>
                    <a:lnTlToBr>
                      <a:noFill/>
                    </a:lnTlToBr>
                    <a:lnBlToTr>
                      <a:noFill/>
                    </a:lnBlToTr>
                    <a:pattFill prst="pct60">
                      <a:fgClr>
                        <a:srgbClr val="72DFDC"/>
                      </a:fgClr>
                      <a:bgClr>
                        <a:schemeClr val="bg1"/>
                      </a:bgClr>
                    </a:pattFill>
                  </a:tcPr>
                </a:tc>
              </a:tr>
            </a:tbl>
          </a:graphicData>
        </a:graphic>
      </p:graphicFrame>
      <p:sp>
        <p:nvSpPr>
          <p:cNvPr id="369687" name="AutoShape 23">
            <a:hlinkClick r:id="rId2" action="ppaction://hlinksldjump" highlightClick="1"/>
          </p:cNvPr>
          <p:cNvSpPr>
            <a:spLocks noChangeAspect="1" noChangeArrowheads="1"/>
          </p:cNvSpPr>
          <p:nvPr/>
        </p:nvSpPr>
        <p:spPr bwMode="auto">
          <a:xfrm>
            <a:off x="8686800" y="6578600"/>
            <a:ext cx="365125" cy="203200"/>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p>
            <a:fld id="{A97ED77D-1E26-4483-B79D-9162DB14F6F2}" type="slidenum">
              <a:rPr lang="en-US"/>
              <a:pPr/>
              <a:t>12</a:t>
            </a:fld>
            <a:endParaRPr lang="en-US"/>
          </a:p>
        </p:txBody>
      </p:sp>
      <p:sp>
        <p:nvSpPr>
          <p:cNvPr id="7"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77858" name="Rectangle 2"/>
          <p:cNvSpPr>
            <a:spLocks noGrp="1" noChangeArrowheads="1"/>
          </p:cNvSpPr>
          <p:nvPr>
            <p:ph type="title"/>
          </p:nvPr>
        </p:nvSpPr>
        <p:spPr>
          <a:xfrm>
            <a:off x="457200" y="685800"/>
            <a:ext cx="8229600" cy="714375"/>
          </a:xfrm>
        </p:spPr>
        <p:txBody>
          <a:bodyPr anchor="t"/>
          <a:lstStyle/>
          <a:p>
            <a:pPr marL="838200" indent="-838200"/>
            <a:r>
              <a:rPr lang="en-US" b="0">
                <a:solidFill>
                  <a:srgbClr val="006699"/>
                </a:solidFill>
              </a:rPr>
              <a:t>1.3 </a:t>
            </a:r>
            <a:r>
              <a:rPr lang="en-US">
                <a:solidFill>
                  <a:srgbClr val="006699"/>
                </a:solidFill>
              </a:rPr>
              <a:t>Fluid Properties</a:t>
            </a:r>
            <a:endParaRPr lang="en-US" b="0" i="1">
              <a:solidFill>
                <a:srgbClr val="006699"/>
              </a:solidFill>
            </a:endParaRPr>
          </a:p>
        </p:txBody>
      </p:sp>
      <p:sp>
        <p:nvSpPr>
          <p:cNvPr id="377859" name="Rectangle 3"/>
          <p:cNvSpPr>
            <a:spLocks noChangeArrowheads="1"/>
          </p:cNvSpPr>
          <p:nvPr/>
        </p:nvSpPr>
        <p:spPr bwMode="auto">
          <a:xfrm>
            <a:off x="533400" y="1676400"/>
            <a:ext cx="8077200" cy="4170372"/>
          </a:xfrm>
          <a:prstGeom prst="rect">
            <a:avLst/>
          </a:prstGeom>
          <a:noFill/>
          <a:ln w="12700" cap="sq">
            <a:noFill/>
            <a:miter lim="800000"/>
            <a:headEnd type="none" w="sm" len="sm"/>
            <a:tailEnd type="none" w="sm" len="sm"/>
          </a:ln>
          <a:effectLst/>
        </p:spPr>
        <p:txBody>
          <a:bodyPr anchor="ctr">
            <a:spAutoFit/>
          </a:bodyPr>
          <a:lstStyle/>
          <a:p>
            <a:pPr>
              <a:lnSpc>
                <a:spcPct val="90000"/>
              </a:lnSpc>
              <a:spcBef>
                <a:spcPct val="30000"/>
              </a:spcBef>
              <a:tabLst>
                <a:tab pos="342900" algn="l"/>
              </a:tabLst>
            </a:pPr>
            <a:r>
              <a:rPr lang="en-US" sz="2600" b="0" dirty="0">
                <a:solidFill>
                  <a:schemeClr val="hlink"/>
                </a:solidFill>
                <a:latin typeface="Trebuchet MS" pitchFamily="34" charset="0"/>
              </a:rPr>
              <a:t>Density</a:t>
            </a:r>
            <a:r>
              <a:rPr lang="en-US" sz="2400" dirty="0">
                <a:solidFill>
                  <a:schemeClr val="bg2"/>
                </a:solidFill>
                <a:latin typeface="Times New Roman" pitchFamily="18" charset="0"/>
              </a:rPr>
              <a:t> </a:t>
            </a:r>
          </a:p>
          <a:p>
            <a:pPr>
              <a:lnSpc>
                <a:spcPct val="90000"/>
              </a:lnSpc>
              <a:spcBef>
                <a:spcPct val="30000"/>
              </a:spcBef>
              <a:tabLst>
                <a:tab pos="342900" algn="l"/>
              </a:tabLst>
            </a:pPr>
            <a:r>
              <a:rPr lang="en-US" sz="2200" b="0" dirty="0">
                <a:solidFill>
                  <a:schemeClr val="bg2"/>
                </a:solidFill>
                <a:latin typeface="Trebuchet MS" pitchFamily="34" charset="0"/>
              </a:rPr>
              <a:t>Density of a fluid, </a:t>
            </a:r>
            <a:r>
              <a:rPr lang="en-US" sz="2200" b="0" dirty="0">
                <a:solidFill>
                  <a:srgbClr val="FE3000"/>
                </a:solidFill>
                <a:latin typeface="Trebuchet MS" pitchFamily="34" charset="0"/>
                <a:sym typeface="Symbol" pitchFamily="18" charset="2"/>
              </a:rPr>
              <a:t></a:t>
            </a:r>
            <a:r>
              <a:rPr lang="en-US" sz="2200" b="0" dirty="0">
                <a:solidFill>
                  <a:schemeClr val="bg2"/>
                </a:solidFill>
                <a:latin typeface="Trebuchet MS" pitchFamily="34" charset="0"/>
              </a:rPr>
              <a:t>, </a:t>
            </a:r>
          </a:p>
          <a:p>
            <a:pPr>
              <a:lnSpc>
                <a:spcPct val="90000"/>
              </a:lnSpc>
              <a:spcBef>
                <a:spcPct val="30000"/>
              </a:spcBef>
              <a:tabLst>
                <a:tab pos="342900" algn="l"/>
              </a:tabLst>
            </a:pPr>
            <a:r>
              <a:rPr lang="en-US" sz="2200" b="0" dirty="0">
                <a:solidFill>
                  <a:schemeClr val="bg2"/>
                </a:solidFill>
                <a:latin typeface="Trebuchet MS" pitchFamily="34" charset="0"/>
              </a:rPr>
              <a:t>Definition:  </a:t>
            </a:r>
            <a:r>
              <a:rPr lang="en-US" sz="2200" b="0" dirty="0">
                <a:solidFill>
                  <a:srgbClr val="FE3000"/>
                </a:solidFill>
                <a:latin typeface="Trebuchet MS" pitchFamily="34" charset="0"/>
              </a:rPr>
              <a:t>mass per unit volume</a:t>
            </a:r>
            <a:r>
              <a:rPr lang="en-US" sz="2200" b="0" dirty="0">
                <a:solidFill>
                  <a:schemeClr val="bg2"/>
                </a:solidFill>
                <a:latin typeface="Trebuchet MS" pitchFamily="34" charset="0"/>
              </a:rPr>
              <a:t>, </a:t>
            </a:r>
          </a:p>
          <a:p>
            <a:pPr>
              <a:lnSpc>
                <a:spcPct val="90000"/>
              </a:lnSpc>
              <a:spcBef>
                <a:spcPct val="30000"/>
              </a:spcBef>
              <a:buFontTx/>
              <a:buChar char="•"/>
              <a:tabLst>
                <a:tab pos="342900" algn="l"/>
              </a:tabLst>
            </a:pPr>
            <a:r>
              <a:rPr lang="en-US" sz="2200" b="0" dirty="0">
                <a:solidFill>
                  <a:schemeClr val="bg2"/>
                </a:solidFill>
                <a:latin typeface="Trebuchet MS" pitchFamily="34" charset="0"/>
              </a:rPr>
              <a:t> slightly affected by changes in </a:t>
            </a:r>
            <a:r>
              <a:rPr lang="en-US" sz="2200" b="0" i="1" dirty="0">
                <a:solidFill>
                  <a:schemeClr val="bg2"/>
                </a:solidFill>
                <a:latin typeface="Trebuchet MS" pitchFamily="34" charset="0"/>
              </a:rPr>
              <a:t>temperature</a:t>
            </a:r>
            <a:r>
              <a:rPr lang="en-US" sz="2200" b="0" dirty="0">
                <a:solidFill>
                  <a:schemeClr val="bg2"/>
                </a:solidFill>
                <a:latin typeface="Trebuchet MS" pitchFamily="34" charset="0"/>
              </a:rPr>
              <a:t> and </a:t>
            </a:r>
            <a:r>
              <a:rPr lang="en-US" sz="2200" b="0" i="1" dirty="0">
                <a:solidFill>
                  <a:schemeClr val="bg2"/>
                </a:solidFill>
                <a:latin typeface="Trebuchet MS" pitchFamily="34" charset="0"/>
              </a:rPr>
              <a:t>pressure.</a:t>
            </a:r>
            <a:r>
              <a:rPr lang="en-US" sz="2400" b="0" dirty="0">
                <a:solidFill>
                  <a:schemeClr val="bg2"/>
                </a:solidFill>
                <a:latin typeface="Times New Roman" pitchFamily="18" charset="0"/>
                <a:sym typeface="Symbol" pitchFamily="18" charset="2"/>
              </a:rPr>
              <a:t>  </a:t>
            </a:r>
          </a:p>
          <a:p>
            <a:pPr>
              <a:lnSpc>
                <a:spcPct val="100000"/>
              </a:lnSpc>
              <a:tabLst>
                <a:tab pos="342900" algn="l"/>
              </a:tabLst>
            </a:pPr>
            <a:r>
              <a:rPr lang="en-US" sz="2400" b="0" dirty="0">
                <a:solidFill>
                  <a:schemeClr val="bg2"/>
                </a:solidFill>
                <a:latin typeface="Times New Roman" pitchFamily="18" charset="0"/>
                <a:sym typeface="Symbol" pitchFamily="18" charset="2"/>
              </a:rPr>
              <a:t>		</a:t>
            </a:r>
          </a:p>
          <a:p>
            <a:pPr>
              <a:lnSpc>
                <a:spcPct val="100000"/>
              </a:lnSpc>
              <a:tabLst>
                <a:tab pos="342900" algn="l"/>
              </a:tabLst>
            </a:pPr>
            <a:r>
              <a:rPr lang="en-US" sz="2400" b="0" dirty="0">
                <a:solidFill>
                  <a:schemeClr val="bg2"/>
                </a:solidFill>
                <a:latin typeface="Times New Roman" pitchFamily="18" charset="0"/>
                <a:sym typeface="Symbol" pitchFamily="18" charset="2"/>
              </a:rPr>
              <a:t>	</a:t>
            </a:r>
            <a:r>
              <a:rPr lang="en-US" sz="2400" b="0" dirty="0">
                <a:solidFill>
                  <a:srgbClr val="FE3000"/>
                </a:solidFill>
                <a:latin typeface="Times New Roman" pitchFamily="18" charset="0"/>
                <a:sym typeface="Symbol" pitchFamily="18" charset="2"/>
              </a:rPr>
              <a:t></a:t>
            </a:r>
            <a:r>
              <a:rPr lang="en-US" sz="2400" b="0" dirty="0">
                <a:solidFill>
                  <a:srgbClr val="FE3000"/>
                </a:solidFill>
                <a:latin typeface="Times New Roman" pitchFamily="18" charset="0"/>
              </a:rPr>
              <a:t> = mass/volume</a:t>
            </a:r>
            <a:r>
              <a:rPr lang="en-US" sz="2400" b="0" dirty="0">
                <a:solidFill>
                  <a:srgbClr val="FE3000"/>
                </a:solidFill>
                <a:latin typeface="Times New Roman" pitchFamily="18" charset="0"/>
                <a:sym typeface="Symbol" pitchFamily="18" charset="2"/>
              </a:rPr>
              <a:t>  = </a:t>
            </a:r>
            <a:r>
              <a:rPr lang="en-US" sz="2400" b="0" dirty="0" smtClean="0">
                <a:solidFill>
                  <a:srgbClr val="FE3000"/>
                </a:solidFill>
                <a:latin typeface="Times New Roman" pitchFamily="18" charset="0"/>
                <a:sym typeface="Symbol" pitchFamily="18" charset="2"/>
              </a:rPr>
              <a:t>m/v</a:t>
            </a:r>
            <a:r>
              <a:rPr lang="en-US" sz="2400" b="0" dirty="0">
                <a:solidFill>
                  <a:srgbClr val="FE3000"/>
                </a:solidFill>
                <a:latin typeface="Times New Roman" pitchFamily="18" charset="0"/>
              </a:rPr>
              <a:t>		</a:t>
            </a:r>
            <a:r>
              <a:rPr lang="en-US" sz="2200" b="0" dirty="0">
                <a:solidFill>
                  <a:schemeClr val="bg2"/>
                </a:solidFill>
                <a:latin typeface="Trebuchet MS" pitchFamily="34" charset="0"/>
                <a:sym typeface="Symbol" pitchFamily="18" charset="2"/>
              </a:rPr>
              <a:t>(1.2)</a:t>
            </a:r>
          </a:p>
          <a:p>
            <a:pPr>
              <a:lnSpc>
                <a:spcPct val="100000"/>
              </a:lnSpc>
              <a:tabLst>
                <a:tab pos="342900" algn="l"/>
              </a:tabLst>
            </a:pPr>
            <a:r>
              <a:rPr lang="en-US" sz="2400" b="0" dirty="0">
                <a:solidFill>
                  <a:schemeClr val="bg2"/>
                </a:solidFill>
                <a:latin typeface="Times New Roman" pitchFamily="18" charset="0"/>
                <a:sym typeface="Symbol" pitchFamily="18" charset="2"/>
              </a:rPr>
              <a:t>	 </a:t>
            </a:r>
          </a:p>
          <a:p>
            <a:pPr>
              <a:lnSpc>
                <a:spcPct val="100000"/>
              </a:lnSpc>
              <a:tabLst>
                <a:tab pos="342900" algn="l"/>
              </a:tabLst>
            </a:pPr>
            <a:r>
              <a:rPr lang="en-US" sz="2000" b="0" dirty="0">
                <a:solidFill>
                  <a:schemeClr val="bg2"/>
                </a:solidFill>
                <a:latin typeface="Trebuchet MS" pitchFamily="34" charset="0"/>
                <a:sym typeface="Symbol" pitchFamily="18" charset="2"/>
              </a:rPr>
              <a:t>	</a:t>
            </a:r>
            <a:r>
              <a:rPr lang="en-US" sz="2200" b="0" dirty="0">
                <a:solidFill>
                  <a:schemeClr val="bg2"/>
                </a:solidFill>
                <a:latin typeface="Trebuchet MS" pitchFamily="34" charset="0"/>
                <a:sym typeface="Symbol" pitchFamily="18" charset="2"/>
              </a:rPr>
              <a:t>Units: </a:t>
            </a:r>
            <a:r>
              <a:rPr lang="en-US" sz="2200" b="0" dirty="0">
                <a:solidFill>
                  <a:srgbClr val="FE3000"/>
                </a:solidFill>
                <a:latin typeface="Trebuchet MS" pitchFamily="34" charset="0"/>
                <a:sym typeface="Symbol" pitchFamily="18" charset="2"/>
              </a:rPr>
              <a:t>kg/m</a:t>
            </a:r>
            <a:r>
              <a:rPr lang="en-US" sz="2200" b="0" baseline="30000" dirty="0">
                <a:solidFill>
                  <a:srgbClr val="FE3000"/>
                </a:solidFill>
                <a:latin typeface="Trebuchet MS" pitchFamily="34" charset="0"/>
                <a:sym typeface="Symbol" pitchFamily="18" charset="2"/>
              </a:rPr>
              <a:t>3</a:t>
            </a:r>
            <a:r>
              <a:rPr lang="en-US" sz="2200" b="0" dirty="0">
                <a:solidFill>
                  <a:schemeClr val="bg2"/>
                </a:solidFill>
                <a:latin typeface="Trebuchet MS" pitchFamily="34" charset="0"/>
                <a:sym typeface="Symbol" pitchFamily="18" charset="2"/>
              </a:rPr>
              <a:t>	</a:t>
            </a:r>
          </a:p>
          <a:p>
            <a:pPr>
              <a:lnSpc>
                <a:spcPct val="100000"/>
              </a:lnSpc>
              <a:tabLst>
                <a:tab pos="342900" algn="l"/>
              </a:tabLst>
            </a:pPr>
            <a:endParaRPr lang="en-US" sz="2200" b="0" dirty="0">
              <a:solidFill>
                <a:schemeClr val="hlink"/>
              </a:solidFill>
              <a:latin typeface="Trebuchet MS" pitchFamily="34" charset="0"/>
              <a:sym typeface="Symbol" pitchFamily="18" charset="2"/>
            </a:endParaRPr>
          </a:p>
          <a:p>
            <a:pPr>
              <a:lnSpc>
                <a:spcPct val="100000"/>
              </a:lnSpc>
              <a:tabLst>
                <a:tab pos="342900" algn="l"/>
              </a:tabLst>
            </a:pPr>
            <a:r>
              <a:rPr lang="en-US" sz="2200" b="0" dirty="0">
                <a:solidFill>
                  <a:schemeClr val="bg2"/>
                </a:solidFill>
                <a:latin typeface="Trebuchet MS" pitchFamily="34" charset="0"/>
                <a:sym typeface="Symbol" pitchFamily="18" charset="2"/>
              </a:rPr>
              <a:t>	Typical values:	</a:t>
            </a:r>
          </a:p>
          <a:p>
            <a:pPr>
              <a:lnSpc>
                <a:spcPct val="100000"/>
              </a:lnSpc>
              <a:tabLst>
                <a:tab pos="342900" algn="l"/>
              </a:tabLst>
            </a:pPr>
            <a:r>
              <a:rPr lang="en-US" sz="2200" b="0" dirty="0">
                <a:solidFill>
                  <a:schemeClr val="bg2"/>
                </a:solidFill>
                <a:latin typeface="Trebuchet MS" pitchFamily="34" charset="0"/>
                <a:sym typeface="Symbol" pitchFamily="18" charset="2"/>
              </a:rPr>
              <a:t>	Water = 1000 kg/m</a:t>
            </a:r>
            <a:r>
              <a:rPr lang="en-US" sz="2200" b="0" baseline="30000" dirty="0">
                <a:solidFill>
                  <a:schemeClr val="bg2"/>
                </a:solidFill>
                <a:latin typeface="Trebuchet MS" pitchFamily="34" charset="0"/>
                <a:sym typeface="Symbol" pitchFamily="18" charset="2"/>
              </a:rPr>
              <a:t>3</a:t>
            </a:r>
            <a:r>
              <a:rPr lang="en-US" sz="2200" b="0" dirty="0">
                <a:solidFill>
                  <a:schemeClr val="bg2"/>
                </a:solidFill>
                <a:latin typeface="Trebuchet MS" pitchFamily="34" charset="0"/>
                <a:sym typeface="Symbol" pitchFamily="18" charset="2"/>
              </a:rPr>
              <a:t>;		Air = 1.23 kg/m</a:t>
            </a:r>
            <a:r>
              <a:rPr lang="en-US" sz="2200" b="0" baseline="30000" dirty="0">
                <a:solidFill>
                  <a:schemeClr val="bg2"/>
                </a:solidFill>
                <a:latin typeface="Trebuchet MS" pitchFamily="34" charset="0"/>
                <a:sym typeface="Symbol" pitchFamily="18" charset="2"/>
              </a:rPr>
              <a:t>3</a:t>
            </a:r>
            <a:endParaRPr lang="en-US" sz="2200" b="0" dirty="0">
              <a:solidFill>
                <a:schemeClr val="bg2"/>
              </a:solidFill>
              <a:ea typeface="Times New Roman" pitchFamily="18" charset="0"/>
              <a:cs typeface="Arial" charset="0"/>
              <a:sym typeface="Symbol" pitchFamily="18" charset="2"/>
            </a:endParaRPr>
          </a:p>
        </p:txBody>
      </p:sp>
      <p:sp>
        <p:nvSpPr>
          <p:cNvPr id="377860" name="AutoShape 4">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p>
            <a:fld id="{B63F1CDA-F999-43FA-9F59-3E1B97C02BD1}" type="slidenum">
              <a:rPr lang="en-US"/>
              <a:pPr/>
              <a:t>13</a:t>
            </a:fld>
            <a:endParaRPr lang="en-US"/>
          </a:p>
        </p:txBody>
      </p:sp>
      <p:sp>
        <p:nvSpPr>
          <p:cNvPr id="7"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78882" name="Rectangle 2"/>
          <p:cNvSpPr>
            <a:spLocks noGrp="1" noChangeArrowheads="1"/>
          </p:cNvSpPr>
          <p:nvPr>
            <p:ph type="title"/>
          </p:nvPr>
        </p:nvSpPr>
        <p:spPr>
          <a:xfrm>
            <a:off x="457200" y="685800"/>
            <a:ext cx="8229600" cy="609600"/>
          </a:xfrm>
        </p:spPr>
        <p:txBody>
          <a:bodyPr anchor="t"/>
          <a:lstStyle/>
          <a:p>
            <a:pPr marL="838200" indent="-838200"/>
            <a:r>
              <a:rPr lang="en-US" dirty="0">
                <a:solidFill>
                  <a:srgbClr val="006699"/>
                </a:solidFill>
              </a:rPr>
              <a:t>Fluid Properties</a:t>
            </a:r>
            <a:r>
              <a:rPr lang="en-US" sz="2800" b="0" i="1" dirty="0"/>
              <a:t> </a:t>
            </a:r>
            <a:r>
              <a:rPr lang="en-US" sz="1800" dirty="0">
                <a:solidFill>
                  <a:srgbClr val="006699"/>
                </a:solidFill>
              </a:rPr>
              <a:t>(</a:t>
            </a:r>
            <a:r>
              <a:rPr lang="en-US" sz="1800" i="1" dirty="0">
                <a:solidFill>
                  <a:srgbClr val="006699"/>
                </a:solidFill>
              </a:rPr>
              <a:t>Continue</a:t>
            </a:r>
            <a:r>
              <a:rPr lang="en-US" sz="1800" dirty="0">
                <a:solidFill>
                  <a:srgbClr val="006699"/>
                </a:solidFill>
              </a:rPr>
              <a:t>)</a:t>
            </a:r>
          </a:p>
        </p:txBody>
      </p:sp>
      <p:sp>
        <p:nvSpPr>
          <p:cNvPr id="378883" name="Rectangle 3"/>
          <p:cNvSpPr>
            <a:spLocks noChangeArrowheads="1"/>
          </p:cNvSpPr>
          <p:nvPr/>
        </p:nvSpPr>
        <p:spPr bwMode="auto">
          <a:xfrm>
            <a:off x="457200" y="1676400"/>
            <a:ext cx="8077200" cy="4070350"/>
          </a:xfrm>
          <a:prstGeom prst="rect">
            <a:avLst/>
          </a:prstGeom>
          <a:noFill/>
          <a:ln w="12700" cap="sq">
            <a:noFill/>
            <a:miter lim="800000"/>
            <a:headEnd type="none" w="sm" len="sm"/>
            <a:tailEnd type="none" w="sm" len="sm"/>
          </a:ln>
          <a:effectLst/>
        </p:spPr>
        <p:txBody>
          <a:bodyPr anchor="ctr">
            <a:spAutoFit/>
          </a:bodyPr>
          <a:lstStyle/>
          <a:p>
            <a:pPr marL="231775" indent="-231775">
              <a:lnSpc>
                <a:spcPct val="90000"/>
              </a:lnSpc>
              <a:tabLst>
                <a:tab pos="342900" algn="l"/>
              </a:tabLst>
            </a:pPr>
            <a:r>
              <a:rPr lang="en-US" sz="2600" b="0" dirty="0">
                <a:solidFill>
                  <a:schemeClr val="hlink"/>
                </a:solidFill>
                <a:latin typeface="Trebuchet MS" pitchFamily="34" charset="0"/>
              </a:rPr>
              <a:t>Specific weight</a:t>
            </a:r>
          </a:p>
          <a:p>
            <a:pPr marL="231775" indent="-231775">
              <a:lnSpc>
                <a:spcPct val="90000"/>
              </a:lnSpc>
              <a:tabLst>
                <a:tab pos="342900" algn="l"/>
              </a:tabLst>
            </a:pPr>
            <a:r>
              <a:rPr lang="en-US" sz="2200" b="0" dirty="0">
                <a:solidFill>
                  <a:schemeClr val="bg2"/>
                </a:solidFill>
                <a:latin typeface="Trebuchet MS" pitchFamily="34" charset="0"/>
              </a:rPr>
              <a:t>Specific weight of a fluid,</a:t>
            </a:r>
            <a:r>
              <a:rPr lang="en-US" sz="2800" b="0" dirty="0">
                <a:solidFill>
                  <a:srgbClr val="000000"/>
                </a:solidFill>
                <a:latin typeface="Times New Roman" pitchFamily="18" charset="0"/>
              </a:rPr>
              <a:t> </a:t>
            </a:r>
            <a:r>
              <a:rPr lang="en-US" sz="2800" b="0" dirty="0">
                <a:solidFill>
                  <a:srgbClr val="FE3000"/>
                </a:solidFill>
                <a:latin typeface="Times New Roman" pitchFamily="18" charset="0"/>
                <a:sym typeface="Symbol" pitchFamily="18" charset="2"/>
              </a:rPr>
              <a:t></a:t>
            </a:r>
          </a:p>
          <a:p>
            <a:pPr marL="231775" indent="-231775">
              <a:lnSpc>
                <a:spcPct val="90000"/>
              </a:lnSpc>
              <a:buFontTx/>
              <a:buChar char="•"/>
              <a:tabLst>
                <a:tab pos="342900" algn="l"/>
              </a:tabLst>
            </a:pPr>
            <a:r>
              <a:rPr lang="en-US" sz="2200" b="0" dirty="0">
                <a:solidFill>
                  <a:schemeClr val="bg2"/>
                </a:solidFill>
                <a:latin typeface="Trebuchet MS" pitchFamily="34" charset="0"/>
                <a:sym typeface="Symbol" pitchFamily="18" charset="2"/>
              </a:rPr>
              <a:t>Definition:</a:t>
            </a:r>
            <a:r>
              <a:rPr lang="en-US" sz="2200" b="0" dirty="0">
                <a:solidFill>
                  <a:srgbClr val="000000"/>
                </a:solidFill>
                <a:latin typeface="Trebuchet MS" pitchFamily="34" charset="0"/>
              </a:rPr>
              <a:t> </a:t>
            </a:r>
            <a:r>
              <a:rPr lang="en-US" sz="2200" b="0" dirty="0">
                <a:solidFill>
                  <a:srgbClr val="FE3000"/>
                </a:solidFill>
                <a:latin typeface="Trebuchet MS" pitchFamily="34" charset="0"/>
              </a:rPr>
              <a:t>weight of the fluid per unit volume</a:t>
            </a:r>
            <a:r>
              <a:rPr lang="en-US" sz="2200" b="0" dirty="0">
                <a:solidFill>
                  <a:srgbClr val="000000"/>
                </a:solidFill>
                <a:latin typeface="Times New Roman" pitchFamily="18" charset="0"/>
              </a:rPr>
              <a:t> </a:t>
            </a:r>
          </a:p>
          <a:p>
            <a:pPr marL="231775" indent="-231775">
              <a:lnSpc>
                <a:spcPct val="90000"/>
              </a:lnSpc>
              <a:buFontTx/>
              <a:buChar char="•"/>
              <a:tabLst>
                <a:tab pos="342900" algn="l"/>
              </a:tabLst>
            </a:pPr>
            <a:r>
              <a:rPr lang="en-US" sz="2200" b="0" dirty="0">
                <a:solidFill>
                  <a:schemeClr val="bg2"/>
                </a:solidFill>
                <a:latin typeface="Trebuchet MS" pitchFamily="34" charset="0"/>
              </a:rPr>
              <a:t>Arising from the existence of a gravitational force</a:t>
            </a:r>
            <a:r>
              <a:rPr lang="en-US" sz="2200" b="0" dirty="0">
                <a:solidFill>
                  <a:schemeClr val="bg2"/>
                </a:solidFill>
                <a:latin typeface="Times New Roman" pitchFamily="18" charset="0"/>
              </a:rPr>
              <a:t>    </a:t>
            </a:r>
          </a:p>
          <a:p>
            <a:pPr marL="231775" indent="-231775">
              <a:lnSpc>
                <a:spcPct val="90000"/>
              </a:lnSpc>
              <a:buFontTx/>
              <a:buChar char="•"/>
              <a:tabLst>
                <a:tab pos="342900" algn="l"/>
              </a:tabLst>
            </a:pPr>
            <a:r>
              <a:rPr lang="en-US" sz="2200" b="0" dirty="0">
                <a:solidFill>
                  <a:schemeClr val="bg2"/>
                </a:solidFill>
                <a:latin typeface="Trebuchet MS" pitchFamily="34" charset="0"/>
              </a:rPr>
              <a:t>The relationship</a:t>
            </a:r>
            <a:r>
              <a:rPr lang="en-US" sz="2200" b="0" dirty="0">
                <a:solidFill>
                  <a:schemeClr val="bg2"/>
                </a:solidFill>
                <a:latin typeface="Times New Roman" pitchFamily="18" charset="0"/>
              </a:rPr>
              <a:t> </a:t>
            </a:r>
            <a:r>
              <a:rPr lang="en-US" sz="2200" b="0" dirty="0">
                <a:solidFill>
                  <a:schemeClr val="bg2"/>
                </a:solidFill>
                <a:latin typeface="Times New Roman" pitchFamily="18" charset="0"/>
                <a:sym typeface="Symbol" pitchFamily="18" charset="2"/>
              </a:rPr>
              <a:t></a:t>
            </a:r>
            <a:r>
              <a:rPr lang="en-US" sz="2200" b="0" dirty="0">
                <a:solidFill>
                  <a:schemeClr val="bg2"/>
                </a:solidFill>
                <a:latin typeface="Times New Roman" pitchFamily="18" charset="0"/>
              </a:rPr>
              <a:t> </a:t>
            </a:r>
            <a:r>
              <a:rPr lang="en-US" sz="2200" b="0" dirty="0">
                <a:solidFill>
                  <a:schemeClr val="bg2"/>
                </a:solidFill>
                <a:latin typeface="Trebuchet MS" pitchFamily="34" charset="0"/>
              </a:rPr>
              <a:t>and g can be found using the following:</a:t>
            </a:r>
          </a:p>
          <a:p>
            <a:pPr marL="231775" indent="-231775">
              <a:lnSpc>
                <a:spcPct val="90000"/>
              </a:lnSpc>
              <a:tabLst>
                <a:tab pos="342900" algn="l"/>
              </a:tabLst>
            </a:pPr>
            <a:r>
              <a:rPr lang="en-US" sz="2000" b="0" dirty="0">
                <a:solidFill>
                  <a:srgbClr val="000000"/>
                </a:solidFill>
                <a:latin typeface="Trebuchet MS" pitchFamily="34" charset="0"/>
              </a:rPr>
              <a:t>	</a:t>
            </a:r>
          </a:p>
          <a:p>
            <a:pPr marL="231775" indent="-231775">
              <a:lnSpc>
                <a:spcPct val="90000"/>
              </a:lnSpc>
              <a:tabLst>
                <a:tab pos="342900" algn="l"/>
              </a:tabLst>
            </a:pPr>
            <a:r>
              <a:rPr lang="en-US" sz="2800" b="0" dirty="0">
                <a:solidFill>
                  <a:srgbClr val="000000"/>
                </a:solidFill>
                <a:latin typeface="Times New Roman" pitchFamily="18" charset="0"/>
              </a:rPr>
              <a:t>	</a:t>
            </a:r>
            <a:r>
              <a:rPr lang="en-US" sz="2200" b="0" dirty="0">
                <a:solidFill>
                  <a:schemeClr val="bg2"/>
                </a:solidFill>
                <a:latin typeface="Trebuchet MS" pitchFamily="34" charset="0"/>
              </a:rPr>
              <a:t>Since</a:t>
            </a:r>
            <a:r>
              <a:rPr lang="en-US" sz="2200" b="0" dirty="0">
                <a:solidFill>
                  <a:srgbClr val="000000"/>
                </a:solidFill>
                <a:latin typeface="Trebuchet MS" pitchFamily="34" charset="0"/>
              </a:rPr>
              <a:t> </a:t>
            </a:r>
            <a:r>
              <a:rPr lang="en-US" sz="2800" b="0" dirty="0">
                <a:solidFill>
                  <a:srgbClr val="000000"/>
                </a:solidFill>
                <a:latin typeface="Times New Roman" pitchFamily="18" charset="0"/>
              </a:rPr>
              <a:t>                </a:t>
            </a:r>
            <a:r>
              <a:rPr lang="en-US" sz="2800" b="0" dirty="0">
                <a:solidFill>
                  <a:srgbClr val="FE3000"/>
                </a:solidFill>
                <a:latin typeface="Times New Roman" pitchFamily="18" charset="0"/>
                <a:sym typeface="Symbol" pitchFamily="18" charset="2"/>
              </a:rPr>
              <a:t></a:t>
            </a:r>
            <a:r>
              <a:rPr lang="en-US" sz="2800" b="0" dirty="0">
                <a:solidFill>
                  <a:srgbClr val="FE3000"/>
                </a:solidFill>
                <a:latin typeface="Times New Roman" pitchFamily="18" charset="0"/>
              </a:rPr>
              <a:t> =  m/</a:t>
            </a:r>
            <a:r>
              <a:rPr lang="en-US" sz="2800" b="0" dirty="0">
                <a:solidFill>
                  <a:srgbClr val="FE3000"/>
                </a:solidFill>
                <a:latin typeface="Times New Roman" pitchFamily="18" charset="0"/>
                <a:sym typeface="Symbol" pitchFamily="18" charset="2"/>
              </a:rPr>
              <a:t></a:t>
            </a:r>
            <a:r>
              <a:rPr lang="en-US" sz="2800" b="0" dirty="0">
                <a:solidFill>
                  <a:srgbClr val="FE3000"/>
                </a:solidFill>
                <a:latin typeface="Times New Roman" pitchFamily="18" charset="0"/>
              </a:rPr>
              <a:t>	</a:t>
            </a:r>
          </a:p>
          <a:p>
            <a:pPr marL="231775" indent="-231775">
              <a:lnSpc>
                <a:spcPct val="90000"/>
              </a:lnSpc>
              <a:tabLst>
                <a:tab pos="342900" algn="l"/>
              </a:tabLst>
            </a:pPr>
            <a:r>
              <a:rPr lang="en-US" sz="2200" b="0" dirty="0">
                <a:solidFill>
                  <a:srgbClr val="000000"/>
                </a:solidFill>
                <a:latin typeface="Trebuchet MS" pitchFamily="34" charset="0"/>
              </a:rPr>
              <a:t>	</a:t>
            </a:r>
            <a:r>
              <a:rPr lang="en-US" sz="2200" b="0" dirty="0">
                <a:solidFill>
                  <a:schemeClr val="bg2"/>
                </a:solidFill>
                <a:latin typeface="Trebuchet MS" pitchFamily="34" charset="0"/>
              </a:rPr>
              <a:t>therefore</a:t>
            </a:r>
            <a:r>
              <a:rPr lang="en-US" sz="2800" b="0" dirty="0">
                <a:solidFill>
                  <a:srgbClr val="000000"/>
                </a:solidFill>
                <a:latin typeface="Times New Roman" pitchFamily="18" charset="0"/>
              </a:rPr>
              <a:t>		</a:t>
            </a:r>
            <a:r>
              <a:rPr lang="en-US" sz="2800" b="0" dirty="0">
                <a:solidFill>
                  <a:srgbClr val="FE3000"/>
                </a:solidFill>
                <a:latin typeface="Times New Roman" pitchFamily="18" charset="0"/>
                <a:sym typeface="Symbol" pitchFamily="18" charset="2"/>
              </a:rPr>
              <a:t></a:t>
            </a:r>
            <a:r>
              <a:rPr lang="en-US" sz="2800" b="0" dirty="0">
                <a:solidFill>
                  <a:srgbClr val="FE3000"/>
                </a:solidFill>
                <a:latin typeface="Times New Roman" pitchFamily="18" charset="0"/>
              </a:rPr>
              <a:t> = </a:t>
            </a:r>
            <a:r>
              <a:rPr lang="en-US" sz="2800" b="0" dirty="0">
                <a:solidFill>
                  <a:srgbClr val="FE3000"/>
                </a:solidFill>
                <a:latin typeface="Times New Roman" pitchFamily="18" charset="0"/>
                <a:sym typeface="Symbol" pitchFamily="18" charset="2"/>
              </a:rPr>
              <a:t></a:t>
            </a:r>
            <a:r>
              <a:rPr lang="en-US" sz="2800" b="0" dirty="0">
                <a:solidFill>
                  <a:srgbClr val="FE3000"/>
                </a:solidFill>
                <a:latin typeface="Times New Roman" pitchFamily="18" charset="0"/>
              </a:rPr>
              <a:t>g	</a:t>
            </a:r>
            <a:r>
              <a:rPr lang="en-US" sz="2800" b="0" dirty="0">
                <a:solidFill>
                  <a:srgbClr val="000000"/>
                </a:solidFill>
                <a:latin typeface="Times New Roman" pitchFamily="18" charset="0"/>
              </a:rPr>
              <a:t> 	</a:t>
            </a:r>
            <a:r>
              <a:rPr lang="en-US" sz="2200" b="0" dirty="0">
                <a:solidFill>
                  <a:schemeClr val="bg2"/>
                </a:solidFill>
                <a:latin typeface="Trebuchet MS" pitchFamily="34" charset="0"/>
              </a:rPr>
              <a:t>(1.3)</a:t>
            </a:r>
          </a:p>
          <a:p>
            <a:pPr marL="231775" indent="-231775">
              <a:lnSpc>
                <a:spcPct val="90000"/>
              </a:lnSpc>
              <a:tabLst>
                <a:tab pos="342900" algn="l"/>
              </a:tabLst>
            </a:pPr>
            <a:r>
              <a:rPr lang="en-US" sz="1000" b="0" dirty="0">
                <a:solidFill>
                  <a:srgbClr val="000000"/>
                </a:solidFill>
                <a:latin typeface="Trebuchet MS" pitchFamily="34" charset="0"/>
              </a:rPr>
              <a:t>	</a:t>
            </a:r>
          </a:p>
          <a:p>
            <a:pPr marL="231775" indent="-231775">
              <a:lnSpc>
                <a:spcPct val="90000"/>
              </a:lnSpc>
              <a:tabLst>
                <a:tab pos="342900" algn="l"/>
              </a:tabLst>
            </a:pPr>
            <a:r>
              <a:rPr lang="en-US" sz="2200" b="0" dirty="0">
                <a:solidFill>
                  <a:schemeClr val="bg2"/>
                </a:solidFill>
                <a:latin typeface="Trebuchet MS" pitchFamily="34" charset="0"/>
              </a:rPr>
              <a:t>	Units:</a:t>
            </a:r>
            <a:r>
              <a:rPr lang="en-US" sz="2200" b="0" dirty="0">
                <a:solidFill>
                  <a:srgbClr val="000000"/>
                </a:solidFill>
                <a:latin typeface="Trebuchet MS" pitchFamily="34" charset="0"/>
              </a:rPr>
              <a:t> </a:t>
            </a:r>
            <a:r>
              <a:rPr lang="en-US" sz="2200" b="0" dirty="0">
                <a:solidFill>
                  <a:srgbClr val="FE3000"/>
                </a:solidFill>
                <a:latin typeface="Trebuchet MS" pitchFamily="34" charset="0"/>
              </a:rPr>
              <a:t>N/m</a:t>
            </a:r>
            <a:r>
              <a:rPr lang="en-US" sz="2200" b="0" baseline="30000" dirty="0">
                <a:solidFill>
                  <a:srgbClr val="FE3000"/>
                </a:solidFill>
                <a:latin typeface="Trebuchet MS" pitchFamily="34" charset="0"/>
              </a:rPr>
              <a:t>3</a:t>
            </a:r>
          </a:p>
          <a:p>
            <a:pPr marL="231775" indent="-231775">
              <a:lnSpc>
                <a:spcPct val="90000"/>
              </a:lnSpc>
              <a:tabLst>
                <a:tab pos="342900" algn="l"/>
              </a:tabLst>
            </a:pPr>
            <a:endParaRPr lang="en-US" sz="1800" b="0" dirty="0">
              <a:solidFill>
                <a:schemeClr val="bg2"/>
              </a:solidFill>
              <a:latin typeface="Trebuchet MS" pitchFamily="34" charset="0"/>
            </a:endParaRPr>
          </a:p>
          <a:p>
            <a:pPr marL="231775" indent="-231775">
              <a:lnSpc>
                <a:spcPct val="90000"/>
              </a:lnSpc>
              <a:tabLst>
                <a:tab pos="342900" algn="l"/>
              </a:tabLst>
            </a:pPr>
            <a:r>
              <a:rPr lang="en-US" sz="2200" b="0" dirty="0">
                <a:solidFill>
                  <a:schemeClr val="bg2"/>
                </a:solidFill>
                <a:latin typeface="Trebuchet MS" pitchFamily="34" charset="0"/>
              </a:rPr>
              <a:t>	Typical values:	</a:t>
            </a:r>
          </a:p>
          <a:p>
            <a:pPr marL="231775" indent="-231775">
              <a:lnSpc>
                <a:spcPct val="90000"/>
              </a:lnSpc>
              <a:tabLst>
                <a:tab pos="342900" algn="l"/>
              </a:tabLst>
            </a:pPr>
            <a:r>
              <a:rPr lang="en-US" sz="2200" b="0" dirty="0">
                <a:solidFill>
                  <a:schemeClr val="bg2"/>
                </a:solidFill>
                <a:latin typeface="Trebuchet MS" pitchFamily="34" charset="0"/>
              </a:rPr>
              <a:t>	Water = 9814 N/m</a:t>
            </a:r>
            <a:r>
              <a:rPr lang="en-US" sz="2200" b="0" baseline="30000" dirty="0">
                <a:solidFill>
                  <a:schemeClr val="bg2"/>
                </a:solidFill>
                <a:latin typeface="Trebuchet MS" pitchFamily="34" charset="0"/>
              </a:rPr>
              <a:t>3</a:t>
            </a:r>
            <a:r>
              <a:rPr lang="en-US" sz="2200" b="0" dirty="0">
                <a:solidFill>
                  <a:schemeClr val="bg2"/>
                </a:solidFill>
                <a:latin typeface="Trebuchet MS" pitchFamily="34" charset="0"/>
              </a:rPr>
              <a:t>;		Air = 12.07 N/m</a:t>
            </a:r>
            <a:r>
              <a:rPr lang="en-US" sz="2200" b="0" baseline="30000" dirty="0">
                <a:solidFill>
                  <a:schemeClr val="bg2"/>
                </a:solidFill>
                <a:latin typeface="Trebuchet MS" pitchFamily="34" charset="0"/>
              </a:rPr>
              <a:t>3</a:t>
            </a:r>
          </a:p>
        </p:txBody>
      </p:sp>
      <p:sp>
        <p:nvSpPr>
          <p:cNvPr id="378884" name="AutoShape 4">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p>
            <a:fld id="{B63F1CDA-F999-43FA-9F59-3E1B97C02BD1}" type="slidenum">
              <a:rPr lang="en-US"/>
              <a:pPr/>
              <a:t>14</a:t>
            </a:fld>
            <a:endParaRPr lang="en-US"/>
          </a:p>
        </p:txBody>
      </p:sp>
      <p:sp>
        <p:nvSpPr>
          <p:cNvPr id="7"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78882" name="Rectangle 2"/>
          <p:cNvSpPr>
            <a:spLocks noGrp="1" noChangeArrowheads="1"/>
          </p:cNvSpPr>
          <p:nvPr>
            <p:ph type="title"/>
          </p:nvPr>
        </p:nvSpPr>
        <p:spPr>
          <a:xfrm>
            <a:off x="457200" y="685800"/>
            <a:ext cx="8229600" cy="609600"/>
          </a:xfrm>
        </p:spPr>
        <p:txBody>
          <a:bodyPr anchor="t"/>
          <a:lstStyle/>
          <a:p>
            <a:pPr marL="838200" indent="-838200"/>
            <a:r>
              <a:rPr lang="en-US" dirty="0">
                <a:solidFill>
                  <a:srgbClr val="006699"/>
                </a:solidFill>
              </a:rPr>
              <a:t>Fluid Properties</a:t>
            </a:r>
            <a:r>
              <a:rPr lang="en-US" sz="2800" b="0" i="1" dirty="0"/>
              <a:t> </a:t>
            </a:r>
            <a:r>
              <a:rPr lang="en-US" sz="1800" dirty="0">
                <a:solidFill>
                  <a:srgbClr val="006699"/>
                </a:solidFill>
              </a:rPr>
              <a:t>(</a:t>
            </a:r>
            <a:r>
              <a:rPr lang="en-US" sz="1800" i="1" dirty="0">
                <a:solidFill>
                  <a:srgbClr val="006699"/>
                </a:solidFill>
              </a:rPr>
              <a:t>Continue</a:t>
            </a:r>
            <a:r>
              <a:rPr lang="en-US" sz="1800" dirty="0">
                <a:solidFill>
                  <a:srgbClr val="006699"/>
                </a:solidFill>
              </a:rPr>
              <a:t>)</a:t>
            </a:r>
          </a:p>
        </p:txBody>
      </p:sp>
      <p:sp>
        <p:nvSpPr>
          <p:cNvPr id="378883" name="Rectangle 3"/>
          <p:cNvSpPr>
            <a:spLocks noChangeArrowheads="1"/>
          </p:cNvSpPr>
          <p:nvPr/>
        </p:nvSpPr>
        <p:spPr bwMode="auto">
          <a:xfrm>
            <a:off x="457200" y="1676400"/>
            <a:ext cx="8077200" cy="3721019"/>
          </a:xfrm>
          <a:prstGeom prst="rect">
            <a:avLst/>
          </a:prstGeom>
          <a:noFill/>
          <a:ln w="12700" cap="sq">
            <a:noFill/>
            <a:miter lim="800000"/>
            <a:headEnd type="none" w="sm" len="sm"/>
            <a:tailEnd type="none" w="sm" len="sm"/>
          </a:ln>
          <a:effectLst/>
        </p:spPr>
        <p:txBody>
          <a:bodyPr anchor="ctr">
            <a:spAutoFit/>
          </a:bodyPr>
          <a:lstStyle/>
          <a:p>
            <a:pPr marL="231775" indent="-231775">
              <a:lnSpc>
                <a:spcPct val="90000"/>
              </a:lnSpc>
              <a:tabLst>
                <a:tab pos="342900" algn="l"/>
              </a:tabLst>
            </a:pPr>
            <a:r>
              <a:rPr lang="en-US" sz="2600" b="0" dirty="0">
                <a:solidFill>
                  <a:schemeClr val="hlink"/>
                </a:solidFill>
                <a:latin typeface="Trebuchet MS" pitchFamily="34" charset="0"/>
              </a:rPr>
              <a:t>Specific </a:t>
            </a:r>
            <a:r>
              <a:rPr lang="en-US" sz="2600" b="0" dirty="0" smtClean="0">
                <a:solidFill>
                  <a:schemeClr val="hlink"/>
                </a:solidFill>
                <a:latin typeface="Trebuchet MS" pitchFamily="34" charset="0"/>
              </a:rPr>
              <a:t>Volume</a:t>
            </a:r>
            <a:endParaRPr lang="en-US" sz="2600" b="0" dirty="0">
              <a:solidFill>
                <a:schemeClr val="hlink"/>
              </a:solidFill>
              <a:latin typeface="Trebuchet MS" pitchFamily="34" charset="0"/>
            </a:endParaRPr>
          </a:p>
          <a:p>
            <a:pPr marL="231775" indent="-231775">
              <a:lnSpc>
                <a:spcPct val="90000"/>
              </a:lnSpc>
              <a:tabLst>
                <a:tab pos="342900" algn="l"/>
              </a:tabLst>
            </a:pPr>
            <a:r>
              <a:rPr lang="en-US" sz="2200" b="0" dirty="0">
                <a:solidFill>
                  <a:schemeClr val="bg2"/>
                </a:solidFill>
                <a:latin typeface="Trebuchet MS" pitchFamily="34" charset="0"/>
              </a:rPr>
              <a:t>Specific weight of a fluid,</a:t>
            </a:r>
            <a:r>
              <a:rPr lang="en-US" sz="2800" b="0" dirty="0">
                <a:solidFill>
                  <a:srgbClr val="000000"/>
                </a:solidFill>
                <a:latin typeface="Times New Roman" pitchFamily="18" charset="0"/>
              </a:rPr>
              <a:t> </a:t>
            </a:r>
            <a:r>
              <a:rPr lang="en-US" sz="2800" b="0" dirty="0" smtClean="0">
                <a:solidFill>
                  <a:srgbClr val="FE3000"/>
                </a:solidFill>
                <a:latin typeface="Times New Roman" pitchFamily="18" charset="0"/>
                <a:sym typeface="Symbol" pitchFamily="18" charset="2"/>
              </a:rPr>
              <a:t>v</a:t>
            </a:r>
            <a:endParaRPr lang="en-US" sz="2800" b="0" dirty="0">
              <a:solidFill>
                <a:srgbClr val="FE3000"/>
              </a:solidFill>
              <a:latin typeface="Times New Roman" pitchFamily="18" charset="0"/>
              <a:sym typeface="Symbol" pitchFamily="18" charset="2"/>
            </a:endParaRPr>
          </a:p>
          <a:p>
            <a:pPr marL="231775" indent="-231775">
              <a:lnSpc>
                <a:spcPct val="90000"/>
              </a:lnSpc>
              <a:buFontTx/>
              <a:buChar char="•"/>
              <a:tabLst>
                <a:tab pos="342900" algn="l"/>
              </a:tabLst>
            </a:pPr>
            <a:r>
              <a:rPr lang="en-US" sz="2200" b="0" dirty="0" smtClean="0">
                <a:solidFill>
                  <a:schemeClr val="bg2"/>
                </a:solidFill>
                <a:latin typeface="Trebuchet MS" pitchFamily="34" charset="0"/>
                <a:sym typeface="Symbol" pitchFamily="18" charset="2"/>
              </a:rPr>
              <a:t>Definition:</a:t>
            </a:r>
            <a:r>
              <a:rPr lang="en-US" sz="2200" b="0" dirty="0" smtClean="0">
                <a:solidFill>
                  <a:srgbClr val="000000"/>
                </a:solidFill>
                <a:latin typeface="Trebuchet MS" pitchFamily="34" charset="0"/>
              </a:rPr>
              <a:t> </a:t>
            </a:r>
            <a:r>
              <a:rPr lang="en-US" sz="2200" b="0" dirty="0" smtClean="0">
                <a:solidFill>
                  <a:srgbClr val="FE3000"/>
                </a:solidFill>
                <a:latin typeface="Trebuchet MS" pitchFamily="34" charset="0"/>
              </a:rPr>
              <a:t>Volume occupied by unit mass of  fluid</a:t>
            </a:r>
            <a:r>
              <a:rPr lang="en-US" sz="2200" b="0" dirty="0" smtClean="0">
                <a:solidFill>
                  <a:srgbClr val="000000"/>
                </a:solidFill>
                <a:latin typeface="Times New Roman" pitchFamily="18" charset="0"/>
              </a:rPr>
              <a:t> </a:t>
            </a:r>
            <a:endParaRPr lang="en-US" sz="2200" b="0" dirty="0">
              <a:solidFill>
                <a:srgbClr val="000000"/>
              </a:solidFill>
              <a:latin typeface="Times New Roman" pitchFamily="18" charset="0"/>
            </a:endParaRPr>
          </a:p>
          <a:p>
            <a:pPr marL="231775" indent="-231775">
              <a:lnSpc>
                <a:spcPct val="90000"/>
              </a:lnSpc>
              <a:buFontTx/>
              <a:buChar char="•"/>
              <a:tabLst>
                <a:tab pos="342900" algn="l"/>
              </a:tabLst>
            </a:pPr>
            <a:r>
              <a:rPr lang="en-US" sz="2200" b="0" dirty="0" smtClean="0">
                <a:solidFill>
                  <a:schemeClr val="bg2"/>
                </a:solidFill>
                <a:latin typeface="Trebuchet MS" pitchFamily="34" charset="0"/>
              </a:rPr>
              <a:t>Commonly </a:t>
            </a:r>
            <a:r>
              <a:rPr lang="en-US" sz="2200" b="0" dirty="0" smtClean="0">
                <a:solidFill>
                  <a:schemeClr val="bg2"/>
                </a:solidFill>
                <a:latin typeface="Trebuchet MS" pitchFamily="34" charset="0"/>
              </a:rPr>
              <a:t>implied to gases </a:t>
            </a:r>
            <a:endParaRPr lang="en-US" sz="2200" b="0" dirty="0">
              <a:solidFill>
                <a:schemeClr val="bg2"/>
              </a:solidFill>
              <a:latin typeface="Times New Roman" pitchFamily="18" charset="0"/>
            </a:endParaRPr>
          </a:p>
          <a:p>
            <a:pPr marL="231775" indent="-231775">
              <a:lnSpc>
                <a:spcPct val="90000"/>
              </a:lnSpc>
              <a:buFontTx/>
              <a:buChar char="•"/>
              <a:tabLst>
                <a:tab pos="342900" algn="l"/>
              </a:tabLst>
            </a:pPr>
            <a:r>
              <a:rPr lang="en-US" sz="2200" b="0" dirty="0">
                <a:solidFill>
                  <a:schemeClr val="bg2"/>
                </a:solidFill>
                <a:latin typeface="Trebuchet MS" pitchFamily="34" charset="0"/>
              </a:rPr>
              <a:t>The relationship</a:t>
            </a:r>
            <a:r>
              <a:rPr lang="en-US" sz="2200" b="0" dirty="0">
                <a:solidFill>
                  <a:schemeClr val="bg2"/>
                </a:solidFill>
                <a:latin typeface="Times New Roman" pitchFamily="18" charset="0"/>
              </a:rPr>
              <a:t> </a:t>
            </a:r>
            <a:r>
              <a:rPr lang="en-US" sz="2200" b="0" dirty="0">
                <a:solidFill>
                  <a:schemeClr val="bg2"/>
                </a:solidFill>
                <a:latin typeface="Times New Roman" pitchFamily="18" charset="0"/>
                <a:sym typeface="Symbol" pitchFamily="18" charset="2"/>
              </a:rPr>
              <a:t></a:t>
            </a:r>
            <a:r>
              <a:rPr lang="en-US" sz="2200" b="0" dirty="0">
                <a:solidFill>
                  <a:schemeClr val="bg2"/>
                </a:solidFill>
                <a:latin typeface="Times New Roman" pitchFamily="18" charset="0"/>
              </a:rPr>
              <a:t> </a:t>
            </a:r>
            <a:r>
              <a:rPr lang="en-US" sz="2200" b="0" dirty="0">
                <a:solidFill>
                  <a:schemeClr val="bg2"/>
                </a:solidFill>
                <a:latin typeface="Trebuchet MS" pitchFamily="34" charset="0"/>
              </a:rPr>
              <a:t>and g can be found using the following:</a:t>
            </a:r>
          </a:p>
          <a:p>
            <a:pPr marL="231775" indent="-231775">
              <a:lnSpc>
                <a:spcPct val="90000"/>
              </a:lnSpc>
              <a:tabLst>
                <a:tab pos="342900" algn="l"/>
              </a:tabLst>
            </a:pPr>
            <a:r>
              <a:rPr lang="en-US" sz="2000" b="0" dirty="0">
                <a:solidFill>
                  <a:srgbClr val="000000"/>
                </a:solidFill>
                <a:latin typeface="Trebuchet MS" pitchFamily="34" charset="0"/>
              </a:rPr>
              <a:t>	</a:t>
            </a:r>
          </a:p>
          <a:p>
            <a:pPr marL="231775" indent="-231775">
              <a:lnSpc>
                <a:spcPct val="90000"/>
              </a:lnSpc>
              <a:tabLst>
                <a:tab pos="342900" algn="l"/>
              </a:tabLst>
            </a:pPr>
            <a:r>
              <a:rPr lang="en-US" sz="2800" b="0" dirty="0">
                <a:solidFill>
                  <a:srgbClr val="000000"/>
                </a:solidFill>
                <a:latin typeface="Times New Roman" pitchFamily="18" charset="0"/>
              </a:rPr>
              <a:t>	</a:t>
            </a:r>
            <a:r>
              <a:rPr lang="en-US" sz="2200" b="0" dirty="0">
                <a:solidFill>
                  <a:schemeClr val="bg2"/>
                </a:solidFill>
                <a:latin typeface="Trebuchet MS" pitchFamily="34" charset="0"/>
              </a:rPr>
              <a:t>Since</a:t>
            </a:r>
            <a:r>
              <a:rPr lang="en-US" sz="2200" b="0" dirty="0">
                <a:solidFill>
                  <a:srgbClr val="000000"/>
                </a:solidFill>
                <a:latin typeface="Trebuchet MS" pitchFamily="34" charset="0"/>
              </a:rPr>
              <a:t> </a:t>
            </a:r>
            <a:r>
              <a:rPr lang="en-US" sz="2800" b="0" dirty="0">
                <a:solidFill>
                  <a:srgbClr val="000000"/>
                </a:solidFill>
                <a:latin typeface="Times New Roman" pitchFamily="18" charset="0"/>
              </a:rPr>
              <a:t>                </a:t>
            </a:r>
            <a:r>
              <a:rPr lang="en-US" sz="2800" b="0" dirty="0">
                <a:solidFill>
                  <a:srgbClr val="FE3000"/>
                </a:solidFill>
                <a:latin typeface="Times New Roman" pitchFamily="18" charset="0"/>
                <a:sym typeface="Symbol" pitchFamily="18" charset="2"/>
              </a:rPr>
              <a:t></a:t>
            </a:r>
            <a:r>
              <a:rPr lang="en-US" sz="2800" b="0" dirty="0">
                <a:solidFill>
                  <a:srgbClr val="FE3000"/>
                </a:solidFill>
                <a:latin typeface="Times New Roman" pitchFamily="18" charset="0"/>
              </a:rPr>
              <a:t> =  </a:t>
            </a:r>
            <a:r>
              <a:rPr lang="en-US" sz="2800" b="0" dirty="0" smtClean="0">
                <a:solidFill>
                  <a:srgbClr val="FE3000"/>
                </a:solidFill>
                <a:latin typeface="Times New Roman" pitchFamily="18" charset="0"/>
              </a:rPr>
              <a:t>1/</a:t>
            </a:r>
            <a:r>
              <a:rPr lang="en-US" sz="2800" b="0" dirty="0" smtClean="0">
                <a:solidFill>
                  <a:srgbClr val="FE3000"/>
                </a:solidFill>
                <a:latin typeface="Times New Roman" pitchFamily="18" charset="0"/>
                <a:sym typeface="Symbol" pitchFamily="18" charset="2"/>
              </a:rPr>
              <a:t>v</a:t>
            </a:r>
            <a:endParaRPr lang="en-US" sz="2800" b="0" dirty="0">
              <a:solidFill>
                <a:srgbClr val="FE3000"/>
              </a:solidFill>
              <a:latin typeface="Times New Roman" pitchFamily="18" charset="0"/>
            </a:endParaRPr>
          </a:p>
          <a:p>
            <a:pPr marL="231775" indent="-231775">
              <a:lnSpc>
                <a:spcPct val="90000"/>
              </a:lnSpc>
              <a:tabLst>
                <a:tab pos="342900" algn="l"/>
              </a:tabLst>
            </a:pPr>
            <a:r>
              <a:rPr lang="en-US" sz="2200" b="0" dirty="0">
                <a:solidFill>
                  <a:srgbClr val="000000"/>
                </a:solidFill>
                <a:latin typeface="Trebuchet MS" pitchFamily="34" charset="0"/>
              </a:rPr>
              <a:t>	</a:t>
            </a:r>
            <a:endParaRPr lang="en-US" sz="2200" b="0" dirty="0">
              <a:solidFill>
                <a:schemeClr val="bg2"/>
              </a:solidFill>
              <a:latin typeface="Trebuchet MS" pitchFamily="34" charset="0"/>
            </a:endParaRPr>
          </a:p>
          <a:p>
            <a:pPr marL="231775" indent="-231775">
              <a:lnSpc>
                <a:spcPct val="90000"/>
              </a:lnSpc>
              <a:tabLst>
                <a:tab pos="342900" algn="l"/>
              </a:tabLst>
            </a:pPr>
            <a:r>
              <a:rPr lang="en-US" sz="1000" b="0" dirty="0">
                <a:solidFill>
                  <a:srgbClr val="000000"/>
                </a:solidFill>
                <a:latin typeface="Trebuchet MS" pitchFamily="34" charset="0"/>
              </a:rPr>
              <a:t>	</a:t>
            </a:r>
          </a:p>
          <a:p>
            <a:pPr marL="231775" indent="-231775">
              <a:lnSpc>
                <a:spcPct val="90000"/>
              </a:lnSpc>
              <a:tabLst>
                <a:tab pos="342900" algn="l"/>
              </a:tabLst>
            </a:pPr>
            <a:r>
              <a:rPr lang="en-US" sz="2200" b="0" dirty="0">
                <a:solidFill>
                  <a:schemeClr val="bg2"/>
                </a:solidFill>
                <a:latin typeface="Trebuchet MS" pitchFamily="34" charset="0"/>
              </a:rPr>
              <a:t>	Units:</a:t>
            </a:r>
            <a:r>
              <a:rPr lang="en-US" sz="2200" b="0" dirty="0">
                <a:solidFill>
                  <a:srgbClr val="000000"/>
                </a:solidFill>
                <a:latin typeface="Trebuchet MS" pitchFamily="34" charset="0"/>
              </a:rPr>
              <a:t> </a:t>
            </a:r>
            <a:r>
              <a:rPr lang="en-US" sz="2200" b="0" dirty="0" smtClean="0">
                <a:solidFill>
                  <a:srgbClr val="FE3000"/>
                </a:solidFill>
                <a:latin typeface="Trebuchet MS" pitchFamily="34" charset="0"/>
              </a:rPr>
              <a:t>m</a:t>
            </a:r>
            <a:r>
              <a:rPr lang="en-US" sz="2200" b="0" baseline="30000" dirty="0" smtClean="0">
                <a:solidFill>
                  <a:srgbClr val="FE3000"/>
                </a:solidFill>
                <a:latin typeface="Trebuchet MS" pitchFamily="34" charset="0"/>
              </a:rPr>
              <a:t>3</a:t>
            </a:r>
            <a:r>
              <a:rPr lang="en-US" sz="2200" b="0" dirty="0" smtClean="0">
                <a:solidFill>
                  <a:srgbClr val="FE3000"/>
                </a:solidFill>
                <a:latin typeface="Trebuchet MS" pitchFamily="34" charset="0"/>
              </a:rPr>
              <a:t> / kg</a:t>
            </a:r>
            <a:endParaRPr lang="en-US" sz="2200" b="0" baseline="30000" dirty="0">
              <a:solidFill>
                <a:srgbClr val="FE3000"/>
              </a:solidFill>
              <a:latin typeface="Trebuchet MS" pitchFamily="34" charset="0"/>
            </a:endParaRPr>
          </a:p>
          <a:p>
            <a:pPr marL="231775" indent="-231775">
              <a:lnSpc>
                <a:spcPct val="90000"/>
              </a:lnSpc>
              <a:tabLst>
                <a:tab pos="342900" algn="l"/>
              </a:tabLst>
            </a:pPr>
            <a:endParaRPr lang="en-US" sz="1800" b="0" dirty="0">
              <a:solidFill>
                <a:schemeClr val="bg2"/>
              </a:solidFill>
              <a:latin typeface="Trebuchet MS" pitchFamily="34" charset="0"/>
            </a:endParaRPr>
          </a:p>
          <a:p>
            <a:pPr marL="231775" indent="-231775">
              <a:lnSpc>
                <a:spcPct val="90000"/>
              </a:lnSpc>
              <a:tabLst>
                <a:tab pos="342900" algn="l"/>
              </a:tabLst>
            </a:pPr>
            <a:r>
              <a:rPr lang="en-US" sz="2200" b="0" dirty="0">
                <a:solidFill>
                  <a:schemeClr val="bg2"/>
                </a:solidFill>
                <a:latin typeface="Trebuchet MS" pitchFamily="34" charset="0"/>
              </a:rPr>
              <a:t>	</a:t>
            </a:r>
            <a:endParaRPr lang="en-US" sz="2200" b="0" baseline="30000" dirty="0">
              <a:solidFill>
                <a:schemeClr val="bg2"/>
              </a:solidFill>
              <a:latin typeface="Trebuchet MS" pitchFamily="34" charset="0"/>
            </a:endParaRPr>
          </a:p>
        </p:txBody>
      </p:sp>
      <p:sp>
        <p:nvSpPr>
          <p:cNvPr id="378884" name="AutoShape 4">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1"/>
          </p:nvPr>
        </p:nvSpPr>
        <p:spPr/>
        <p:txBody>
          <a:bodyPr/>
          <a:lstStyle/>
          <a:p>
            <a:fld id="{395DB2D1-3635-4A7D-A4CE-A7B51AF73C37}" type="slidenum">
              <a:rPr lang="en-US"/>
              <a:pPr/>
              <a:t>15</a:t>
            </a:fld>
            <a:endParaRPr lang="en-US"/>
          </a:p>
        </p:txBody>
      </p:sp>
      <p:sp>
        <p:nvSpPr>
          <p:cNvPr id="9"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79907" name="Rectangle 3"/>
          <p:cNvSpPr>
            <a:spLocks noChangeArrowheads="1"/>
          </p:cNvSpPr>
          <p:nvPr/>
        </p:nvSpPr>
        <p:spPr bwMode="auto">
          <a:xfrm>
            <a:off x="457200" y="1600200"/>
            <a:ext cx="8077200" cy="4564063"/>
          </a:xfrm>
          <a:prstGeom prst="rect">
            <a:avLst/>
          </a:prstGeom>
          <a:noFill/>
          <a:ln w="12700" cap="sq">
            <a:noFill/>
            <a:miter lim="800000"/>
            <a:headEnd type="none" w="sm" len="sm"/>
            <a:tailEnd type="none" w="sm" len="sm"/>
          </a:ln>
          <a:effectLst/>
        </p:spPr>
        <p:txBody>
          <a:bodyPr anchor="ctr">
            <a:spAutoFit/>
          </a:bodyPr>
          <a:lstStyle/>
          <a:p>
            <a:pPr>
              <a:lnSpc>
                <a:spcPct val="90000"/>
              </a:lnSpc>
              <a:spcBef>
                <a:spcPct val="50000"/>
              </a:spcBef>
              <a:tabLst>
                <a:tab pos="2006600" algn="l"/>
              </a:tabLst>
            </a:pPr>
            <a:r>
              <a:rPr lang="en-US" sz="2600" b="0">
                <a:solidFill>
                  <a:schemeClr val="hlink"/>
                </a:solidFill>
                <a:latin typeface="Trebuchet MS" pitchFamily="34" charset="0"/>
              </a:rPr>
              <a:t>Specific gravity</a:t>
            </a:r>
          </a:p>
          <a:p>
            <a:pPr>
              <a:lnSpc>
                <a:spcPct val="90000"/>
              </a:lnSpc>
              <a:spcBef>
                <a:spcPct val="50000"/>
              </a:spcBef>
              <a:tabLst>
                <a:tab pos="2006600" algn="l"/>
              </a:tabLst>
            </a:pPr>
            <a:r>
              <a:rPr lang="en-US" sz="2000" b="0">
                <a:solidFill>
                  <a:schemeClr val="bg2"/>
                </a:solidFill>
                <a:latin typeface="Trebuchet MS" pitchFamily="34" charset="0"/>
              </a:rPr>
              <a:t>The specific gravity (or relative density) can be defined in two ways:</a:t>
            </a:r>
          </a:p>
          <a:p>
            <a:pPr marL="463550" lvl="1">
              <a:lnSpc>
                <a:spcPct val="90000"/>
              </a:lnSpc>
              <a:spcBef>
                <a:spcPct val="50000"/>
              </a:spcBef>
              <a:tabLst>
                <a:tab pos="2006600" algn="l"/>
              </a:tabLst>
            </a:pPr>
            <a:r>
              <a:rPr lang="en-US" sz="2000" b="0" u="sng">
                <a:solidFill>
                  <a:srgbClr val="FF3300"/>
                </a:solidFill>
                <a:latin typeface="Trebuchet MS" pitchFamily="34" charset="0"/>
              </a:rPr>
              <a:t>Definition 1</a:t>
            </a:r>
            <a:r>
              <a:rPr lang="en-US" sz="2000" b="0">
                <a:solidFill>
                  <a:schemeClr val="bg2"/>
                </a:solidFill>
                <a:latin typeface="Trebuchet MS" pitchFamily="34" charset="0"/>
              </a:rPr>
              <a:t>: A ratio of the density of a substance to the density 	of water at standard temperature (4</a:t>
            </a:r>
            <a:r>
              <a:rPr lang="en-US" sz="2000" b="0">
                <a:solidFill>
                  <a:schemeClr val="bg2"/>
                </a:solidFill>
                <a:latin typeface="Trebuchet MS" pitchFamily="34" charset="0"/>
                <a:sym typeface="Symbol" pitchFamily="18" charset="2"/>
              </a:rPr>
              <a:t></a:t>
            </a:r>
            <a:r>
              <a:rPr lang="en-US" sz="2000" b="0">
                <a:solidFill>
                  <a:schemeClr val="bg2"/>
                </a:solidFill>
                <a:latin typeface="Trebuchet MS" pitchFamily="34" charset="0"/>
              </a:rPr>
              <a:t>C) and 	atmospheric pressure, or</a:t>
            </a:r>
          </a:p>
          <a:p>
            <a:pPr marL="463550" lvl="1">
              <a:lnSpc>
                <a:spcPct val="90000"/>
              </a:lnSpc>
              <a:spcBef>
                <a:spcPct val="50000"/>
              </a:spcBef>
              <a:tabLst>
                <a:tab pos="2006600" algn="l"/>
              </a:tabLst>
            </a:pPr>
            <a:r>
              <a:rPr lang="en-US" sz="2000" b="0" u="sng">
                <a:solidFill>
                  <a:srgbClr val="FF3300"/>
                </a:solidFill>
                <a:latin typeface="Trebuchet MS" pitchFamily="34" charset="0"/>
              </a:rPr>
              <a:t>Definition 2</a:t>
            </a:r>
            <a:r>
              <a:rPr lang="en-US" sz="2000" b="0">
                <a:solidFill>
                  <a:schemeClr val="bg2"/>
                </a:solidFill>
                <a:latin typeface="Trebuchet MS" pitchFamily="34" charset="0"/>
              </a:rPr>
              <a:t>: A ratio of the specific weight of a substance to the 	specific weight of water  at standard temperature 	(4</a:t>
            </a:r>
            <a:r>
              <a:rPr lang="en-US" sz="2000" b="0">
                <a:solidFill>
                  <a:schemeClr val="bg2"/>
                </a:solidFill>
                <a:latin typeface="Trebuchet MS" pitchFamily="34" charset="0"/>
                <a:sym typeface="Symbol" pitchFamily="18" charset="2"/>
              </a:rPr>
              <a:t></a:t>
            </a:r>
            <a:r>
              <a:rPr lang="en-US" sz="2000" b="0">
                <a:solidFill>
                  <a:schemeClr val="bg2"/>
                </a:solidFill>
                <a:latin typeface="Trebuchet MS" pitchFamily="34" charset="0"/>
              </a:rPr>
              <a:t>C) and atmospheric pressure.</a:t>
            </a:r>
          </a:p>
          <a:p>
            <a:pPr>
              <a:lnSpc>
                <a:spcPct val="100000"/>
              </a:lnSpc>
              <a:tabLst>
                <a:tab pos="2006600" algn="l"/>
              </a:tabLst>
            </a:pPr>
            <a:r>
              <a:rPr lang="en-US" sz="2400" b="0">
                <a:solidFill>
                  <a:srgbClr val="000000"/>
                </a:solidFill>
                <a:latin typeface="Times New Roman" pitchFamily="18" charset="0"/>
              </a:rPr>
              <a:t>							                            						</a:t>
            </a:r>
            <a:r>
              <a:rPr lang="en-US" sz="2200" b="0">
                <a:solidFill>
                  <a:schemeClr val="bg2"/>
                </a:solidFill>
                <a:latin typeface="Trebuchet MS" pitchFamily="34" charset="0"/>
              </a:rPr>
              <a:t>(1.4)</a:t>
            </a:r>
          </a:p>
          <a:p>
            <a:pPr>
              <a:lnSpc>
                <a:spcPct val="100000"/>
              </a:lnSpc>
              <a:tabLst>
                <a:tab pos="2006600" algn="l"/>
              </a:tabLst>
            </a:pPr>
            <a:r>
              <a:rPr lang="en-US" sz="2200" b="0">
                <a:solidFill>
                  <a:srgbClr val="000000"/>
                </a:solidFill>
                <a:latin typeface="Trebuchet MS" pitchFamily="34" charset="0"/>
              </a:rPr>
              <a:t>	</a:t>
            </a:r>
          </a:p>
          <a:p>
            <a:pPr>
              <a:lnSpc>
                <a:spcPct val="100000"/>
              </a:lnSpc>
              <a:tabLst>
                <a:tab pos="2006600" algn="l"/>
              </a:tabLst>
            </a:pPr>
            <a:r>
              <a:rPr lang="en-US" sz="2200" b="0">
                <a:solidFill>
                  <a:srgbClr val="000000"/>
                </a:solidFill>
                <a:latin typeface="Trebuchet MS" pitchFamily="34" charset="0"/>
              </a:rPr>
              <a:t>	</a:t>
            </a:r>
          </a:p>
          <a:p>
            <a:pPr>
              <a:lnSpc>
                <a:spcPct val="100000"/>
              </a:lnSpc>
              <a:tabLst>
                <a:tab pos="2006600" algn="l"/>
              </a:tabLst>
            </a:pPr>
            <a:r>
              <a:rPr lang="en-US" sz="2200" b="0">
                <a:solidFill>
                  <a:schemeClr val="bg2"/>
                </a:solidFill>
                <a:latin typeface="Trebuchet MS" pitchFamily="34" charset="0"/>
              </a:rPr>
              <a:t>      Unit: dimensionless.</a:t>
            </a:r>
          </a:p>
        </p:txBody>
      </p:sp>
      <p:sp>
        <p:nvSpPr>
          <p:cNvPr id="379908" name="Rectangle 4"/>
          <p:cNvSpPr>
            <a:spLocks noChangeArrowheads="1"/>
          </p:cNvSpPr>
          <p:nvPr/>
        </p:nvSpPr>
        <p:spPr bwMode="auto">
          <a:xfrm>
            <a:off x="0" y="0"/>
            <a:ext cx="9144000" cy="0"/>
          </a:xfrm>
          <a:prstGeom prst="rect">
            <a:avLst/>
          </a:prstGeom>
          <a:noFill/>
          <a:ln w="12700" cap="sq">
            <a:noFill/>
            <a:miter lim="800000"/>
            <a:headEnd type="none" w="sm" len="sm"/>
            <a:tailEnd type="none" w="sm" len="sm"/>
          </a:ln>
          <a:effectLst/>
        </p:spPr>
        <p:txBody>
          <a:bodyPr wrap="none" anchor="ctr">
            <a:spAutoFit/>
          </a:bodyPr>
          <a:lstStyle/>
          <a:p>
            <a:endParaRPr lang="en-US"/>
          </a:p>
        </p:txBody>
      </p:sp>
      <p:graphicFrame>
        <p:nvGraphicFramePr>
          <p:cNvPr id="379909" name="Object 5"/>
          <p:cNvGraphicFramePr>
            <a:graphicFrameLocks noChangeAspect="1"/>
          </p:cNvGraphicFramePr>
          <p:nvPr/>
        </p:nvGraphicFramePr>
        <p:xfrm>
          <a:off x="2514600" y="4495800"/>
          <a:ext cx="3810000" cy="1008063"/>
        </p:xfrm>
        <a:graphic>
          <a:graphicData uri="http://schemas.openxmlformats.org/presentationml/2006/ole">
            <p:oleObj spid="_x0000_s421890" name="Microsoft Equation 3.0" r:id="rId3" imgW="1765300" imgH="469900" progId="Equation.3">
              <p:embed/>
            </p:oleObj>
          </a:graphicData>
        </a:graphic>
      </p:graphicFrame>
      <p:sp>
        <p:nvSpPr>
          <p:cNvPr id="379910" name="AutoShape 6">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
        <p:nvSpPr>
          <p:cNvPr id="379912" name="Rectangle 8"/>
          <p:cNvSpPr>
            <a:spLocks noGrp="1" noChangeArrowheads="1"/>
          </p:cNvSpPr>
          <p:nvPr>
            <p:ph type="title"/>
          </p:nvPr>
        </p:nvSpPr>
        <p:spPr>
          <a:xfrm>
            <a:off x="457200" y="685800"/>
            <a:ext cx="8229600" cy="609600"/>
          </a:xfrm>
          <a:noFill/>
          <a:ln/>
        </p:spPr>
        <p:txBody>
          <a:bodyPr anchor="t"/>
          <a:lstStyle/>
          <a:p>
            <a:pPr marL="838200" indent="-838200"/>
            <a:r>
              <a:rPr lang="en-US">
                <a:solidFill>
                  <a:srgbClr val="006699"/>
                </a:solidFill>
              </a:rPr>
              <a:t>Fluid Properties</a:t>
            </a:r>
            <a:r>
              <a:rPr lang="en-US" b="0" i="1">
                <a:solidFill>
                  <a:srgbClr val="006699"/>
                </a:solidFill>
              </a:rPr>
              <a:t> </a:t>
            </a:r>
            <a:r>
              <a:rPr lang="en-US" sz="1800">
                <a:solidFill>
                  <a:srgbClr val="006699"/>
                </a:solidFill>
              </a:rPr>
              <a:t>(</a:t>
            </a:r>
            <a:r>
              <a:rPr lang="en-US" sz="1800" i="1">
                <a:solidFill>
                  <a:srgbClr val="006699"/>
                </a:solidFill>
              </a:rPr>
              <a:t>Continue</a:t>
            </a:r>
            <a:r>
              <a:rPr lang="en-US" sz="1800">
                <a:solidFill>
                  <a:srgbClr val="006699"/>
                </a:solidFill>
              </a:rPr>
              <a:t>)</a:t>
            </a:r>
          </a:p>
        </p:txBody>
      </p:sp>
    </p:spTree>
  </p:cSld>
  <p:clrMapOvr>
    <a:masterClrMapping/>
  </p:clrMapOvr>
  <p:transition>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p>
            <a:fld id="{59ACC35A-3C8E-4172-ACCF-78A540E09ED2}" type="slidenum">
              <a:rPr lang="en-US"/>
              <a:pPr/>
              <a:t>16</a:t>
            </a:fld>
            <a:endParaRPr lang="en-US"/>
          </a:p>
        </p:txBody>
      </p:sp>
      <p:sp>
        <p:nvSpPr>
          <p:cNvPr id="7"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80931" name="Rectangle 3"/>
          <p:cNvSpPr>
            <a:spLocks noChangeArrowheads="1"/>
          </p:cNvSpPr>
          <p:nvPr/>
        </p:nvSpPr>
        <p:spPr bwMode="auto">
          <a:xfrm>
            <a:off x="457200" y="1581150"/>
            <a:ext cx="8153400" cy="4819650"/>
          </a:xfrm>
          <a:prstGeom prst="rect">
            <a:avLst/>
          </a:prstGeom>
          <a:noFill/>
          <a:ln w="12700" cap="sq">
            <a:noFill/>
            <a:miter lim="800000"/>
            <a:headEnd type="none" w="sm" len="sm"/>
            <a:tailEnd type="none" w="sm" len="sm"/>
          </a:ln>
          <a:effectLst/>
        </p:spPr>
        <p:txBody>
          <a:bodyPr anchor="ctr">
            <a:spAutoFit/>
          </a:bodyPr>
          <a:lstStyle/>
          <a:p>
            <a:pPr marL="231775" indent="-231775" algn="just">
              <a:lnSpc>
                <a:spcPct val="100000"/>
              </a:lnSpc>
            </a:pPr>
            <a:r>
              <a:rPr lang="en-US" sz="2600" b="0" dirty="0">
                <a:solidFill>
                  <a:srgbClr val="002060"/>
                </a:solidFill>
                <a:latin typeface="Trebuchet MS" pitchFamily="34" charset="0"/>
              </a:rPr>
              <a:t>Viscosity</a:t>
            </a:r>
          </a:p>
          <a:p>
            <a:pPr marL="231775" indent="-231775">
              <a:lnSpc>
                <a:spcPct val="90000"/>
              </a:lnSpc>
              <a:spcBef>
                <a:spcPct val="50000"/>
              </a:spcBef>
              <a:buFontTx/>
              <a:buChar char="•"/>
            </a:pPr>
            <a:r>
              <a:rPr lang="en-US" sz="2000" b="0" dirty="0">
                <a:solidFill>
                  <a:srgbClr val="002060"/>
                </a:solidFill>
                <a:latin typeface="Trebuchet MS" pitchFamily="34" charset="0"/>
              </a:rPr>
              <a:t>Viscosity,</a:t>
            </a:r>
            <a:r>
              <a:rPr lang="en-US" sz="2000" b="0" dirty="0">
                <a:solidFill>
                  <a:srgbClr val="002060"/>
                </a:solidFill>
                <a:latin typeface="Times New Roman" pitchFamily="18" charset="0"/>
              </a:rPr>
              <a:t> </a:t>
            </a:r>
            <a:r>
              <a:rPr lang="en-US" sz="2000" b="0" dirty="0">
                <a:solidFill>
                  <a:srgbClr val="002060"/>
                </a:solidFill>
                <a:latin typeface="Times New Roman" pitchFamily="18" charset="0"/>
                <a:sym typeface="Symbol" pitchFamily="18" charset="2"/>
              </a:rPr>
              <a:t></a:t>
            </a:r>
            <a:r>
              <a:rPr lang="en-US" sz="2000" b="0" dirty="0">
                <a:solidFill>
                  <a:srgbClr val="002060"/>
                </a:solidFill>
                <a:latin typeface="Trebuchet MS" pitchFamily="34" charset="0"/>
              </a:rPr>
              <a:t>, is the property of a fluid, due to cohesion and interaction between molecules, which offers resistance to shear deformation.</a:t>
            </a:r>
          </a:p>
          <a:p>
            <a:pPr marL="231775" indent="-231775">
              <a:lnSpc>
                <a:spcPct val="90000"/>
              </a:lnSpc>
              <a:spcBef>
                <a:spcPct val="50000"/>
              </a:spcBef>
              <a:buFontTx/>
              <a:buChar char="•"/>
            </a:pPr>
            <a:r>
              <a:rPr lang="en-US" sz="2000" b="0" dirty="0">
                <a:solidFill>
                  <a:srgbClr val="002060"/>
                </a:solidFill>
                <a:latin typeface="Trebuchet MS" pitchFamily="34" charset="0"/>
              </a:rPr>
              <a:t>Different fluids deform at different rates under the same shear stress. The ease with which a fluid </a:t>
            </a:r>
            <a:r>
              <a:rPr lang="en-US" sz="2000" b="0" dirty="0" smtClean="0">
                <a:solidFill>
                  <a:srgbClr val="002060"/>
                </a:solidFill>
                <a:latin typeface="Trebuchet MS" pitchFamily="34" charset="0"/>
              </a:rPr>
              <a:t>pours in </a:t>
            </a:r>
            <a:r>
              <a:rPr lang="en-US" sz="2000" b="0" dirty="0">
                <a:solidFill>
                  <a:srgbClr val="002060"/>
                </a:solidFill>
                <a:latin typeface="Trebuchet MS" pitchFamily="34" charset="0"/>
              </a:rPr>
              <a:t>is an indication of its viscosity. Fluid with a high viscosity such as syrup deforms more slowly than fluid with a low viscosity such as water. The viscosity is also known as dynamic viscosity.</a:t>
            </a:r>
          </a:p>
          <a:p>
            <a:pPr marL="231775" indent="-231775">
              <a:lnSpc>
                <a:spcPct val="100000"/>
              </a:lnSpc>
            </a:pPr>
            <a:endParaRPr lang="en-US" sz="2000" b="0" dirty="0">
              <a:solidFill>
                <a:srgbClr val="002060"/>
              </a:solidFill>
              <a:latin typeface="Trebuchet MS" pitchFamily="34" charset="0"/>
            </a:endParaRPr>
          </a:p>
          <a:p>
            <a:pPr marL="231775" indent="-231775">
              <a:lnSpc>
                <a:spcPct val="100000"/>
              </a:lnSpc>
            </a:pPr>
            <a:r>
              <a:rPr lang="en-US" sz="2000" b="0" dirty="0">
                <a:solidFill>
                  <a:srgbClr val="002060"/>
                </a:solidFill>
                <a:latin typeface="Trebuchet MS" pitchFamily="34" charset="0"/>
              </a:rPr>
              <a:t>	Units:  N.s/m</a:t>
            </a:r>
            <a:r>
              <a:rPr lang="en-US" sz="2000" b="0" baseline="30000" dirty="0">
                <a:solidFill>
                  <a:srgbClr val="002060"/>
                </a:solidFill>
                <a:latin typeface="Trebuchet MS" pitchFamily="34" charset="0"/>
              </a:rPr>
              <a:t>2</a:t>
            </a:r>
            <a:r>
              <a:rPr lang="en-US" sz="2000" b="0" dirty="0">
                <a:solidFill>
                  <a:srgbClr val="002060"/>
                </a:solidFill>
                <a:latin typeface="Trebuchet MS" pitchFamily="34" charset="0"/>
              </a:rPr>
              <a:t> or kg/m/s</a:t>
            </a:r>
          </a:p>
          <a:p>
            <a:pPr marL="231775" indent="-231775">
              <a:lnSpc>
                <a:spcPct val="100000"/>
              </a:lnSpc>
            </a:pPr>
            <a:r>
              <a:rPr lang="en-US" sz="2000" b="0" dirty="0">
                <a:solidFill>
                  <a:srgbClr val="002060"/>
                </a:solidFill>
                <a:latin typeface="Trebuchet MS" pitchFamily="34" charset="0"/>
              </a:rPr>
              <a:t>	</a:t>
            </a:r>
          </a:p>
          <a:p>
            <a:pPr marL="231775" indent="-231775">
              <a:lnSpc>
                <a:spcPct val="100000"/>
              </a:lnSpc>
            </a:pPr>
            <a:r>
              <a:rPr lang="en-US" sz="2000" b="0" dirty="0">
                <a:solidFill>
                  <a:srgbClr val="002060"/>
                </a:solidFill>
                <a:latin typeface="Trebuchet MS" pitchFamily="34" charset="0"/>
              </a:rPr>
              <a:t>	Typical values:	</a:t>
            </a:r>
          </a:p>
          <a:p>
            <a:pPr marL="231775" indent="-231775">
              <a:lnSpc>
                <a:spcPct val="100000"/>
              </a:lnSpc>
            </a:pPr>
            <a:r>
              <a:rPr lang="en-US" sz="2000" b="0" dirty="0">
                <a:solidFill>
                  <a:srgbClr val="002060"/>
                </a:solidFill>
                <a:latin typeface="Trebuchet MS" pitchFamily="34" charset="0"/>
              </a:rPr>
              <a:t>	Water = 1.14x10-3 kg/m/s;		Air = 1.78x10-5 kg/m/s</a:t>
            </a:r>
          </a:p>
          <a:p>
            <a:pPr marL="231775" indent="-231775">
              <a:lnSpc>
                <a:spcPct val="100000"/>
              </a:lnSpc>
            </a:pPr>
            <a:endParaRPr lang="en-US" sz="2000" b="0" dirty="0">
              <a:solidFill>
                <a:srgbClr val="002060"/>
              </a:solidFill>
              <a:latin typeface="Trebuchet MS" pitchFamily="34" charset="0"/>
            </a:endParaRPr>
          </a:p>
        </p:txBody>
      </p:sp>
      <p:sp>
        <p:nvSpPr>
          <p:cNvPr id="380932" name="AutoShape 4">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
        <p:nvSpPr>
          <p:cNvPr id="380934" name="Rectangle 6"/>
          <p:cNvSpPr>
            <a:spLocks noGrp="1" noChangeArrowheads="1"/>
          </p:cNvSpPr>
          <p:nvPr>
            <p:ph type="title"/>
          </p:nvPr>
        </p:nvSpPr>
        <p:spPr>
          <a:xfrm>
            <a:off x="457200" y="685800"/>
            <a:ext cx="8229600" cy="609600"/>
          </a:xfrm>
          <a:noFill/>
          <a:ln/>
        </p:spPr>
        <p:txBody>
          <a:bodyPr anchor="t"/>
          <a:lstStyle/>
          <a:p>
            <a:pPr marL="838200" indent="-838200"/>
            <a:r>
              <a:rPr lang="en-US">
                <a:solidFill>
                  <a:srgbClr val="006699"/>
                </a:solidFill>
              </a:rPr>
              <a:t>Fluid Properties</a:t>
            </a:r>
            <a:r>
              <a:rPr lang="en-US" b="0" i="1">
                <a:solidFill>
                  <a:srgbClr val="006699"/>
                </a:solidFill>
              </a:rPr>
              <a:t> </a:t>
            </a:r>
            <a:r>
              <a:rPr lang="en-US" sz="1800">
                <a:solidFill>
                  <a:srgbClr val="006699"/>
                </a:solidFill>
              </a:rPr>
              <a:t>(</a:t>
            </a:r>
            <a:r>
              <a:rPr lang="en-US" sz="1800" i="1">
                <a:solidFill>
                  <a:srgbClr val="006699"/>
                </a:solidFill>
              </a:rPr>
              <a:t>Continue</a:t>
            </a:r>
            <a:r>
              <a:rPr lang="en-US" sz="1800">
                <a:solidFill>
                  <a:srgbClr val="006699"/>
                </a:solidFill>
              </a:rPr>
              <a:t>)</a:t>
            </a:r>
          </a:p>
        </p:txBody>
      </p:sp>
    </p:spTree>
  </p:cSld>
  <p:clrMapOvr>
    <a:masterClrMapping/>
  </p:clrMapOvr>
  <p:transition>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4"/>
          <p:cNvSpPr>
            <a:spLocks noGrp="1"/>
          </p:cNvSpPr>
          <p:nvPr>
            <p:ph type="sldNum" sz="quarter" idx="11"/>
          </p:nvPr>
        </p:nvSpPr>
        <p:spPr/>
        <p:txBody>
          <a:bodyPr/>
          <a:lstStyle/>
          <a:p>
            <a:fld id="{F418D57F-051F-48BC-9749-0243546E1206}" type="slidenum">
              <a:rPr lang="en-US"/>
              <a:pPr/>
              <a:t>17</a:t>
            </a:fld>
            <a:endParaRPr lang="en-US"/>
          </a:p>
        </p:txBody>
      </p:sp>
      <p:sp>
        <p:nvSpPr>
          <p:cNvPr id="12"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81954" name="Rectangle 2"/>
          <p:cNvSpPr>
            <a:spLocks noChangeArrowheads="1"/>
          </p:cNvSpPr>
          <p:nvPr/>
        </p:nvSpPr>
        <p:spPr bwMode="auto">
          <a:xfrm>
            <a:off x="533400" y="1447800"/>
            <a:ext cx="8077200" cy="4924425"/>
          </a:xfrm>
          <a:prstGeom prst="rect">
            <a:avLst/>
          </a:prstGeom>
          <a:noFill/>
          <a:ln w="12700" cap="sq">
            <a:noFill/>
            <a:miter lim="800000"/>
            <a:headEnd type="none" w="sm" len="sm"/>
            <a:tailEnd type="none" w="sm" len="sm"/>
          </a:ln>
          <a:effectLst/>
        </p:spPr>
        <p:txBody>
          <a:bodyPr>
            <a:spAutoFit/>
          </a:bodyPr>
          <a:lstStyle/>
          <a:p>
            <a:pPr marL="231775" indent="-231775">
              <a:lnSpc>
                <a:spcPct val="100000"/>
              </a:lnSpc>
            </a:pPr>
            <a:r>
              <a:rPr lang="en-US" sz="2600" b="0" dirty="0">
                <a:solidFill>
                  <a:srgbClr val="002060"/>
                </a:solidFill>
                <a:latin typeface="Trebuchet MS" pitchFamily="34" charset="0"/>
              </a:rPr>
              <a:t>Kinematic viscosity</a:t>
            </a:r>
            <a:r>
              <a:rPr lang="en-US" sz="2400" b="0" i="1" dirty="0">
                <a:solidFill>
                  <a:srgbClr val="002060"/>
                </a:solidFill>
                <a:latin typeface="Times New Roman" pitchFamily="18" charset="0"/>
              </a:rPr>
              <a:t>, </a:t>
            </a:r>
            <a:r>
              <a:rPr lang="en-US" sz="2600" b="0" i="1" dirty="0">
                <a:solidFill>
                  <a:srgbClr val="002060"/>
                </a:solidFill>
                <a:latin typeface="Times New Roman" pitchFamily="18" charset="0"/>
                <a:sym typeface="Symbol" pitchFamily="18" charset="2"/>
              </a:rPr>
              <a:t></a:t>
            </a:r>
            <a:r>
              <a:rPr lang="en-US" sz="2600" b="0" dirty="0">
                <a:solidFill>
                  <a:srgbClr val="002060"/>
                </a:solidFill>
                <a:latin typeface="Times New Roman" pitchFamily="18" charset="0"/>
              </a:rPr>
              <a:t> </a:t>
            </a:r>
          </a:p>
          <a:p>
            <a:pPr marL="231775" indent="-231775">
              <a:lnSpc>
                <a:spcPct val="100000"/>
              </a:lnSpc>
            </a:pPr>
            <a:r>
              <a:rPr lang="en-US" sz="2200" b="0" dirty="0">
                <a:solidFill>
                  <a:srgbClr val="002060"/>
                </a:solidFill>
                <a:latin typeface="Trebuchet MS" pitchFamily="34" charset="0"/>
              </a:rPr>
              <a:t>Definition: is the ratio of the viscosity to the density; </a:t>
            </a:r>
          </a:p>
          <a:p>
            <a:pPr marL="231775" indent="-231775">
              <a:lnSpc>
                <a:spcPct val="100000"/>
              </a:lnSpc>
            </a:pPr>
            <a:endParaRPr lang="en-US" sz="2200" b="0" dirty="0">
              <a:solidFill>
                <a:srgbClr val="002060"/>
              </a:solidFill>
              <a:latin typeface="Trebuchet MS" pitchFamily="34" charset="0"/>
            </a:endParaRPr>
          </a:p>
          <a:p>
            <a:pPr marL="231775" indent="-231775">
              <a:lnSpc>
                <a:spcPct val="100000"/>
              </a:lnSpc>
            </a:pPr>
            <a:endParaRPr lang="en-US" sz="2200" b="0" dirty="0">
              <a:solidFill>
                <a:srgbClr val="002060"/>
              </a:solidFill>
              <a:latin typeface="Trebuchet MS" pitchFamily="34" charset="0"/>
            </a:endParaRPr>
          </a:p>
          <a:p>
            <a:pPr marL="231775" indent="-231775">
              <a:lnSpc>
                <a:spcPct val="100000"/>
              </a:lnSpc>
              <a:buFontTx/>
              <a:buChar char="•"/>
            </a:pPr>
            <a:r>
              <a:rPr lang="en-US" sz="2200" b="0" dirty="0">
                <a:solidFill>
                  <a:srgbClr val="002060"/>
                </a:solidFill>
                <a:latin typeface="Trebuchet MS" pitchFamily="34" charset="0"/>
              </a:rPr>
              <a:t>will be found to be important in cases in which significant viscous and gravitational forces exist. </a:t>
            </a:r>
          </a:p>
          <a:p>
            <a:pPr marL="231775" indent="-231775">
              <a:lnSpc>
                <a:spcPct val="100000"/>
              </a:lnSpc>
            </a:pPr>
            <a:endParaRPr lang="en-US" sz="800" b="0" dirty="0">
              <a:solidFill>
                <a:srgbClr val="002060"/>
              </a:solidFill>
              <a:latin typeface="Trebuchet MS" pitchFamily="34" charset="0"/>
            </a:endParaRPr>
          </a:p>
          <a:p>
            <a:pPr marL="231775" indent="-231775">
              <a:lnSpc>
                <a:spcPct val="100000"/>
              </a:lnSpc>
            </a:pPr>
            <a:r>
              <a:rPr lang="en-US" sz="2200" b="0" dirty="0">
                <a:solidFill>
                  <a:srgbClr val="002060"/>
                </a:solidFill>
                <a:latin typeface="Trebuchet MS" pitchFamily="34" charset="0"/>
              </a:rPr>
              <a:t>	Units: m</a:t>
            </a:r>
            <a:r>
              <a:rPr lang="en-US" sz="2200" b="0" baseline="30000" dirty="0">
                <a:solidFill>
                  <a:srgbClr val="002060"/>
                </a:solidFill>
                <a:latin typeface="Trebuchet MS" pitchFamily="34" charset="0"/>
              </a:rPr>
              <a:t>2</a:t>
            </a:r>
            <a:r>
              <a:rPr lang="en-US" sz="2200" b="0" dirty="0">
                <a:solidFill>
                  <a:srgbClr val="002060"/>
                </a:solidFill>
                <a:latin typeface="Trebuchet MS" pitchFamily="34" charset="0"/>
              </a:rPr>
              <a:t>/s</a:t>
            </a:r>
          </a:p>
          <a:p>
            <a:pPr marL="231775" indent="-231775">
              <a:lnSpc>
                <a:spcPct val="100000"/>
              </a:lnSpc>
            </a:pPr>
            <a:endParaRPr lang="en-US" sz="800" b="0" dirty="0">
              <a:solidFill>
                <a:srgbClr val="002060"/>
              </a:solidFill>
              <a:latin typeface="Trebuchet MS" pitchFamily="34" charset="0"/>
            </a:endParaRPr>
          </a:p>
          <a:p>
            <a:pPr marL="231775" indent="-231775">
              <a:lnSpc>
                <a:spcPct val="100000"/>
              </a:lnSpc>
            </a:pPr>
            <a:r>
              <a:rPr lang="en-US" sz="2200" b="0" dirty="0">
                <a:solidFill>
                  <a:srgbClr val="002060"/>
                </a:solidFill>
                <a:latin typeface="Trebuchet MS" pitchFamily="34" charset="0"/>
              </a:rPr>
              <a:t>	Typical values: 	</a:t>
            </a:r>
          </a:p>
          <a:p>
            <a:pPr marL="231775" indent="-231775">
              <a:lnSpc>
                <a:spcPct val="100000"/>
              </a:lnSpc>
            </a:pPr>
            <a:r>
              <a:rPr lang="en-US" sz="2200" b="0" dirty="0">
                <a:solidFill>
                  <a:srgbClr val="002060"/>
                </a:solidFill>
                <a:latin typeface="Trebuchet MS" pitchFamily="34" charset="0"/>
              </a:rPr>
              <a:t>	Water = 1.14x10-6 m2/s;	Air = 1.46x10-5 m2/s;     </a:t>
            </a:r>
          </a:p>
          <a:p>
            <a:pPr marL="231775" indent="-231775">
              <a:lnSpc>
                <a:spcPct val="100000"/>
              </a:lnSpc>
            </a:pPr>
            <a:endParaRPr lang="en-US" sz="800" b="0" dirty="0">
              <a:solidFill>
                <a:srgbClr val="002060"/>
              </a:solidFill>
              <a:latin typeface="Trebuchet MS" pitchFamily="34" charset="0"/>
            </a:endParaRPr>
          </a:p>
          <a:p>
            <a:pPr marL="231775" indent="-231775">
              <a:lnSpc>
                <a:spcPct val="100000"/>
              </a:lnSpc>
            </a:pPr>
            <a:r>
              <a:rPr lang="en-US" sz="2200" b="0" dirty="0">
                <a:solidFill>
                  <a:srgbClr val="002060"/>
                </a:solidFill>
                <a:latin typeface="Trebuchet MS" pitchFamily="34" charset="0"/>
              </a:rPr>
              <a:t>In general, </a:t>
            </a:r>
          </a:p>
          <a:p>
            <a:pPr marL="231775" indent="-231775">
              <a:lnSpc>
                <a:spcPct val="100000"/>
              </a:lnSpc>
            </a:pPr>
            <a:r>
              <a:rPr lang="en-US" sz="2200" b="0" dirty="0">
                <a:solidFill>
                  <a:srgbClr val="002060"/>
                </a:solidFill>
                <a:latin typeface="Trebuchet MS" pitchFamily="34" charset="0"/>
              </a:rPr>
              <a:t>viscosity of liquids   with   temperature, whereas </a:t>
            </a:r>
          </a:p>
          <a:p>
            <a:pPr marL="231775" indent="-231775">
              <a:lnSpc>
                <a:spcPct val="100000"/>
              </a:lnSpc>
            </a:pPr>
            <a:endParaRPr lang="en-US" sz="2200" b="0" dirty="0">
              <a:solidFill>
                <a:srgbClr val="002060"/>
              </a:solidFill>
              <a:latin typeface="Trebuchet MS" pitchFamily="34" charset="0"/>
            </a:endParaRPr>
          </a:p>
          <a:p>
            <a:pPr marL="231775" indent="-231775">
              <a:lnSpc>
                <a:spcPct val="100000"/>
              </a:lnSpc>
            </a:pPr>
            <a:r>
              <a:rPr lang="en-US" sz="2200" b="0" dirty="0">
                <a:solidFill>
                  <a:srgbClr val="002060"/>
                </a:solidFill>
                <a:latin typeface="Trebuchet MS" pitchFamily="34" charset="0"/>
              </a:rPr>
              <a:t>viscosity of gases   with    in temperature.</a:t>
            </a:r>
          </a:p>
        </p:txBody>
      </p:sp>
      <p:sp>
        <p:nvSpPr>
          <p:cNvPr id="381955" name="Line 3"/>
          <p:cNvSpPr>
            <a:spLocks noChangeShapeType="1"/>
          </p:cNvSpPr>
          <p:nvPr/>
        </p:nvSpPr>
        <p:spPr bwMode="auto">
          <a:xfrm>
            <a:off x="3048000" y="5334000"/>
            <a:ext cx="0" cy="381000"/>
          </a:xfrm>
          <a:prstGeom prst="line">
            <a:avLst/>
          </a:prstGeom>
          <a:noFill/>
          <a:ln w="76200" cap="sq">
            <a:solidFill>
              <a:schemeClr val="hlink"/>
            </a:solidFill>
            <a:miter lim="800000"/>
            <a:headEnd type="none" w="sm" len="sm"/>
            <a:tailEnd type="triangle" w="sm" len="sm"/>
          </a:ln>
          <a:effectLst/>
        </p:spPr>
        <p:txBody>
          <a:bodyPr wrap="none"/>
          <a:lstStyle/>
          <a:p>
            <a:endParaRPr lang="en-US"/>
          </a:p>
        </p:txBody>
      </p:sp>
      <p:sp>
        <p:nvSpPr>
          <p:cNvPr id="381956" name="Line 4"/>
          <p:cNvSpPr>
            <a:spLocks noChangeShapeType="1"/>
          </p:cNvSpPr>
          <p:nvPr/>
        </p:nvSpPr>
        <p:spPr bwMode="auto">
          <a:xfrm flipV="1">
            <a:off x="3810000" y="5257800"/>
            <a:ext cx="0" cy="381000"/>
          </a:xfrm>
          <a:prstGeom prst="line">
            <a:avLst/>
          </a:prstGeom>
          <a:noFill/>
          <a:ln w="76200" cap="sq">
            <a:solidFill>
              <a:schemeClr val="hlink"/>
            </a:solidFill>
            <a:miter lim="800000"/>
            <a:headEnd type="none" w="sm" len="sm"/>
            <a:tailEnd type="triangle" w="sm" len="sm"/>
          </a:ln>
          <a:effectLst/>
        </p:spPr>
        <p:txBody>
          <a:bodyPr wrap="none"/>
          <a:lstStyle/>
          <a:p>
            <a:endParaRPr lang="en-US"/>
          </a:p>
        </p:txBody>
      </p:sp>
      <p:sp>
        <p:nvSpPr>
          <p:cNvPr id="381957" name="Line 5"/>
          <p:cNvSpPr>
            <a:spLocks noChangeShapeType="1"/>
          </p:cNvSpPr>
          <p:nvPr/>
        </p:nvSpPr>
        <p:spPr bwMode="auto">
          <a:xfrm flipV="1">
            <a:off x="2895600" y="5867400"/>
            <a:ext cx="0" cy="381000"/>
          </a:xfrm>
          <a:prstGeom prst="line">
            <a:avLst/>
          </a:prstGeom>
          <a:noFill/>
          <a:ln w="76200" cap="sq">
            <a:solidFill>
              <a:schemeClr val="hlink"/>
            </a:solidFill>
            <a:miter lim="800000"/>
            <a:headEnd type="none" w="sm" len="sm"/>
            <a:tailEnd type="triangle" w="sm" len="sm"/>
          </a:ln>
          <a:effectLst/>
        </p:spPr>
        <p:txBody>
          <a:bodyPr wrap="none"/>
          <a:lstStyle/>
          <a:p>
            <a:endParaRPr lang="en-US"/>
          </a:p>
        </p:txBody>
      </p:sp>
      <p:sp>
        <p:nvSpPr>
          <p:cNvPr id="381958" name="Line 6"/>
          <p:cNvSpPr>
            <a:spLocks noChangeShapeType="1"/>
          </p:cNvSpPr>
          <p:nvPr/>
        </p:nvSpPr>
        <p:spPr bwMode="auto">
          <a:xfrm flipV="1">
            <a:off x="3733800" y="5867400"/>
            <a:ext cx="0" cy="381000"/>
          </a:xfrm>
          <a:prstGeom prst="line">
            <a:avLst/>
          </a:prstGeom>
          <a:noFill/>
          <a:ln w="76200" cap="sq">
            <a:solidFill>
              <a:schemeClr val="hlink"/>
            </a:solidFill>
            <a:miter lim="800000"/>
            <a:headEnd type="none" w="sm" len="sm"/>
            <a:tailEnd type="triangle" w="sm" len="sm"/>
          </a:ln>
          <a:effectLst/>
        </p:spPr>
        <p:txBody>
          <a:bodyPr wrap="none"/>
          <a:lstStyle/>
          <a:p>
            <a:endParaRPr lang="en-US"/>
          </a:p>
        </p:txBody>
      </p:sp>
      <p:sp>
        <p:nvSpPr>
          <p:cNvPr id="381959" name="Rectangle 7"/>
          <p:cNvSpPr>
            <a:spLocks noChangeArrowheads="1"/>
          </p:cNvSpPr>
          <p:nvPr/>
        </p:nvSpPr>
        <p:spPr bwMode="auto">
          <a:xfrm>
            <a:off x="0" y="0"/>
            <a:ext cx="9144000" cy="0"/>
          </a:xfrm>
          <a:prstGeom prst="rect">
            <a:avLst/>
          </a:prstGeom>
          <a:noFill/>
          <a:ln w="12700" cap="sq">
            <a:noFill/>
            <a:miter lim="800000"/>
            <a:headEnd type="none" w="sm" len="sm"/>
            <a:tailEnd type="none" w="sm" len="sm"/>
          </a:ln>
          <a:effectLst/>
        </p:spPr>
        <p:txBody>
          <a:bodyPr wrap="none" anchor="ctr">
            <a:spAutoFit/>
          </a:bodyPr>
          <a:lstStyle/>
          <a:p>
            <a:endParaRPr lang="en-US"/>
          </a:p>
        </p:txBody>
      </p:sp>
      <p:graphicFrame>
        <p:nvGraphicFramePr>
          <p:cNvPr id="381960" name="Object 8"/>
          <p:cNvGraphicFramePr>
            <a:graphicFrameLocks noChangeAspect="1"/>
          </p:cNvGraphicFramePr>
          <p:nvPr/>
        </p:nvGraphicFramePr>
        <p:xfrm>
          <a:off x="2057400" y="2209800"/>
          <a:ext cx="1676400" cy="617538"/>
        </p:xfrm>
        <a:graphic>
          <a:graphicData uri="http://schemas.openxmlformats.org/presentationml/2006/ole">
            <p:oleObj spid="_x0000_s422914" name="Microsoft Equation 3.0" r:id="rId3" imgW="545626" imgH="203024" progId="Equation.3">
              <p:embed/>
            </p:oleObj>
          </a:graphicData>
        </a:graphic>
      </p:graphicFrame>
      <p:sp>
        <p:nvSpPr>
          <p:cNvPr id="381961" name="AutoShape 9">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3"/>
          <p:cNvSpPr>
            <a:spLocks noGrp="1"/>
          </p:cNvSpPr>
          <p:nvPr>
            <p:ph type="sldNum" sz="quarter" idx="11"/>
          </p:nvPr>
        </p:nvSpPr>
        <p:spPr/>
        <p:txBody>
          <a:bodyPr/>
          <a:lstStyle/>
          <a:p>
            <a:fld id="{F041540E-84CA-499C-9C05-8E402E44D41B}" type="slidenum">
              <a:rPr lang="en-US"/>
              <a:pPr/>
              <a:t>18</a:t>
            </a:fld>
            <a:endParaRPr lang="en-US"/>
          </a:p>
        </p:txBody>
      </p:sp>
      <p:sp>
        <p:nvSpPr>
          <p:cNvPr id="21" name="Footer Placeholder 4"/>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70690" name="Rectangle 2"/>
          <p:cNvSpPr>
            <a:spLocks noChangeArrowheads="1"/>
          </p:cNvSpPr>
          <p:nvPr/>
        </p:nvSpPr>
        <p:spPr bwMode="auto">
          <a:xfrm>
            <a:off x="6553200" y="2590800"/>
            <a:ext cx="1371600" cy="2514600"/>
          </a:xfrm>
          <a:prstGeom prst="rect">
            <a:avLst/>
          </a:prstGeom>
          <a:pattFill prst="pct60">
            <a:fgClr>
              <a:srgbClr val="FFCC99">
                <a:alpha val="20000"/>
              </a:srgbClr>
            </a:fgClr>
            <a:bgClr>
              <a:schemeClr val="bg1">
                <a:alpha val="20000"/>
              </a:schemeClr>
            </a:bgClr>
          </a:pattFill>
          <a:ln w="12700">
            <a:solidFill>
              <a:schemeClr val="bg2"/>
            </a:solidFill>
            <a:prstDash val="dashDot"/>
            <a:miter lim="800000"/>
            <a:headEnd type="none" w="sm" len="sm"/>
            <a:tailEnd type="none" w="sm" len="sm"/>
          </a:ln>
          <a:effectLst/>
        </p:spPr>
        <p:txBody>
          <a:bodyPr wrap="none" anchor="ctr"/>
          <a:lstStyle/>
          <a:p>
            <a:pPr marL="714375" indent="-714375">
              <a:lnSpc>
                <a:spcPct val="85000"/>
              </a:lnSpc>
              <a:spcBef>
                <a:spcPct val="10000"/>
              </a:spcBef>
            </a:pPr>
            <a:r>
              <a:rPr lang="en-US" sz="1800" b="0">
                <a:solidFill>
                  <a:srgbClr val="002060"/>
                </a:solidFill>
                <a:latin typeface="Trebuchet MS" pitchFamily="34" charset="0"/>
              </a:rPr>
              <a:t>Example:</a:t>
            </a:r>
          </a:p>
          <a:p>
            <a:pPr marL="714375" indent="-714375">
              <a:lnSpc>
                <a:spcPct val="85000"/>
              </a:lnSpc>
              <a:spcBef>
                <a:spcPct val="10000"/>
              </a:spcBef>
            </a:pPr>
            <a:r>
              <a:rPr lang="en-US" sz="1600" b="0">
                <a:solidFill>
                  <a:srgbClr val="002060"/>
                </a:solidFill>
                <a:latin typeface="Trebuchet MS" pitchFamily="34" charset="0"/>
              </a:rPr>
              <a:t>Air</a:t>
            </a:r>
          </a:p>
          <a:p>
            <a:pPr marL="714375" indent="-714375">
              <a:lnSpc>
                <a:spcPct val="85000"/>
              </a:lnSpc>
              <a:spcBef>
                <a:spcPct val="10000"/>
              </a:spcBef>
            </a:pPr>
            <a:r>
              <a:rPr lang="en-US" sz="1600" b="0">
                <a:solidFill>
                  <a:srgbClr val="002060"/>
                </a:solidFill>
                <a:latin typeface="Trebuchet MS" pitchFamily="34" charset="0"/>
              </a:rPr>
              <a:t>Water</a:t>
            </a:r>
          </a:p>
          <a:p>
            <a:pPr marL="714375" indent="-714375">
              <a:lnSpc>
                <a:spcPct val="85000"/>
              </a:lnSpc>
              <a:spcBef>
                <a:spcPct val="10000"/>
              </a:spcBef>
            </a:pPr>
            <a:r>
              <a:rPr lang="en-US" sz="1600" b="0">
                <a:solidFill>
                  <a:srgbClr val="002060"/>
                </a:solidFill>
                <a:latin typeface="Trebuchet MS" pitchFamily="34" charset="0"/>
              </a:rPr>
              <a:t>Oil</a:t>
            </a:r>
          </a:p>
          <a:p>
            <a:pPr marL="714375" indent="-714375">
              <a:lnSpc>
                <a:spcPct val="85000"/>
              </a:lnSpc>
              <a:spcBef>
                <a:spcPct val="10000"/>
              </a:spcBef>
            </a:pPr>
            <a:r>
              <a:rPr lang="en-US" sz="1600" b="0">
                <a:solidFill>
                  <a:srgbClr val="002060"/>
                </a:solidFill>
                <a:latin typeface="Trebuchet MS" pitchFamily="34" charset="0"/>
              </a:rPr>
              <a:t>Gasoline</a:t>
            </a:r>
          </a:p>
          <a:p>
            <a:pPr marL="714375" indent="-714375">
              <a:lnSpc>
                <a:spcPct val="85000"/>
              </a:lnSpc>
              <a:spcBef>
                <a:spcPct val="10000"/>
              </a:spcBef>
            </a:pPr>
            <a:r>
              <a:rPr lang="en-US" sz="1600" b="0">
                <a:solidFill>
                  <a:srgbClr val="002060"/>
                </a:solidFill>
                <a:latin typeface="Trebuchet MS" pitchFamily="34" charset="0"/>
              </a:rPr>
              <a:t>Alcohol</a:t>
            </a:r>
          </a:p>
          <a:p>
            <a:pPr marL="714375" indent="-714375">
              <a:lnSpc>
                <a:spcPct val="85000"/>
              </a:lnSpc>
              <a:spcBef>
                <a:spcPct val="10000"/>
              </a:spcBef>
            </a:pPr>
            <a:r>
              <a:rPr lang="en-US" sz="1600" b="0">
                <a:solidFill>
                  <a:srgbClr val="002060"/>
                </a:solidFill>
                <a:latin typeface="Trebuchet MS" pitchFamily="34" charset="0"/>
              </a:rPr>
              <a:t>Kerosene</a:t>
            </a:r>
          </a:p>
          <a:p>
            <a:pPr marL="714375" indent="-714375">
              <a:lnSpc>
                <a:spcPct val="85000"/>
              </a:lnSpc>
              <a:spcBef>
                <a:spcPct val="10000"/>
              </a:spcBef>
            </a:pPr>
            <a:r>
              <a:rPr lang="en-US" sz="1600" b="0">
                <a:solidFill>
                  <a:srgbClr val="002060"/>
                </a:solidFill>
                <a:latin typeface="Trebuchet MS" pitchFamily="34" charset="0"/>
              </a:rPr>
              <a:t>Benzene</a:t>
            </a:r>
          </a:p>
          <a:p>
            <a:pPr marL="714375" indent="-714375">
              <a:lnSpc>
                <a:spcPct val="85000"/>
              </a:lnSpc>
              <a:spcBef>
                <a:spcPct val="10000"/>
              </a:spcBef>
            </a:pPr>
            <a:r>
              <a:rPr lang="en-US" sz="1600" b="0">
                <a:solidFill>
                  <a:srgbClr val="002060"/>
                </a:solidFill>
                <a:latin typeface="Trebuchet MS" pitchFamily="34" charset="0"/>
              </a:rPr>
              <a:t>Glycerine</a:t>
            </a:r>
          </a:p>
        </p:txBody>
      </p:sp>
      <p:grpSp>
        <p:nvGrpSpPr>
          <p:cNvPr id="2" name="Group 22"/>
          <p:cNvGrpSpPr>
            <a:grpSpLocks/>
          </p:cNvGrpSpPr>
          <p:nvPr/>
        </p:nvGrpSpPr>
        <p:grpSpPr bwMode="auto">
          <a:xfrm>
            <a:off x="1312863" y="1676400"/>
            <a:ext cx="7297737" cy="866775"/>
            <a:chOff x="912" y="1056"/>
            <a:chExt cx="4597" cy="546"/>
          </a:xfrm>
        </p:grpSpPr>
        <p:sp>
          <p:nvSpPr>
            <p:cNvPr id="370692" name="Text Box 4"/>
            <p:cNvSpPr txBox="1">
              <a:spLocks noChangeArrowheads="1"/>
            </p:cNvSpPr>
            <p:nvPr/>
          </p:nvSpPr>
          <p:spPr bwMode="auto">
            <a:xfrm>
              <a:off x="912" y="1165"/>
              <a:ext cx="541" cy="254"/>
            </a:xfrm>
            <a:prstGeom prst="rect">
              <a:avLst/>
            </a:prstGeom>
            <a:noFill/>
            <a:ln w="12700" cap="sq">
              <a:noFill/>
              <a:miter lim="800000"/>
              <a:headEnd type="none" w="sm" len="sm"/>
              <a:tailEnd type="none" w="sm" len="sm"/>
            </a:ln>
            <a:effectLst/>
          </p:spPr>
          <p:txBody>
            <a:bodyPr wrap="none">
              <a:spAutoFit/>
            </a:bodyPr>
            <a:lstStyle/>
            <a:p>
              <a:pPr>
                <a:lnSpc>
                  <a:spcPct val="85000"/>
                </a:lnSpc>
              </a:pPr>
              <a:r>
                <a:rPr lang="en-US" sz="2400" b="0">
                  <a:solidFill>
                    <a:srgbClr val="002060"/>
                  </a:solidFill>
                  <a:latin typeface="Trebuchet MS" pitchFamily="34" charset="0"/>
                </a:rPr>
                <a:t>Fluid</a:t>
              </a:r>
            </a:p>
          </p:txBody>
        </p:sp>
        <p:sp>
          <p:nvSpPr>
            <p:cNvPr id="370693" name="Text Box 5"/>
            <p:cNvSpPr txBox="1">
              <a:spLocks noChangeArrowheads="1"/>
            </p:cNvSpPr>
            <p:nvPr/>
          </p:nvSpPr>
          <p:spPr bwMode="auto">
            <a:xfrm>
              <a:off x="2050" y="1152"/>
              <a:ext cx="1310" cy="450"/>
            </a:xfrm>
            <a:prstGeom prst="rect">
              <a:avLst/>
            </a:prstGeom>
            <a:noFill/>
            <a:ln w="12700" cap="sq">
              <a:noFill/>
              <a:miter lim="800000"/>
              <a:headEnd type="none" w="sm" len="sm"/>
              <a:tailEnd type="none" w="sm" len="sm"/>
            </a:ln>
            <a:effectLst/>
          </p:spPr>
          <p:txBody>
            <a:bodyPr>
              <a:spAutoFit/>
            </a:bodyPr>
            <a:lstStyle/>
            <a:p>
              <a:pPr>
                <a:lnSpc>
                  <a:spcPct val="85000"/>
                </a:lnSpc>
              </a:pPr>
              <a:r>
                <a:rPr lang="en-US" sz="2400" b="0">
                  <a:solidFill>
                    <a:srgbClr val="002060"/>
                  </a:solidFill>
                  <a:latin typeface="Trebuchet MS" pitchFamily="34" charset="0"/>
                </a:rPr>
                <a:t>Newton’s law</a:t>
              </a:r>
            </a:p>
            <a:p>
              <a:pPr>
                <a:lnSpc>
                  <a:spcPct val="85000"/>
                </a:lnSpc>
              </a:pPr>
              <a:r>
                <a:rPr lang="en-US" sz="2400" b="0">
                  <a:solidFill>
                    <a:srgbClr val="002060"/>
                  </a:solidFill>
                  <a:latin typeface="Trebuchet MS" pitchFamily="34" charset="0"/>
                </a:rPr>
                <a:t>of viscosity</a:t>
              </a:r>
            </a:p>
          </p:txBody>
        </p:sp>
        <p:sp>
          <p:nvSpPr>
            <p:cNvPr id="370694" name="Line 6"/>
            <p:cNvSpPr>
              <a:spLocks noChangeShapeType="1"/>
            </p:cNvSpPr>
            <p:nvPr/>
          </p:nvSpPr>
          <p:spPr bwMode="auto">
            <a:xfrm>
              <a:off x="1440" y="1299"/>
              <a:ext cx="576" cy="0"/>
            </a:xfrm>
            <a:prstGeom prst="line">
              <a:avLst/>
            </a:prstGeom>
            <a:noFill/>
            <a:ln w="38100">
              <a:solidFill>
                <a:srgbClr val="FF3300"/>
              </a:solidFill>
              <a:prstDash val="dash"/>
              <a:miter lim="800000"/>
              <a:headEnd type="none" w="sm" len="sm"/>
              <a:tailEnd type="triangle" w="lg" len="lg"/>
            </a:ln>
            <a:effectLst/>
          </p:spPr>
          <p:txBody>
            <a:bodyPr wrap="none"/>
            <a:lstStyle/>
            <a:p>
              <a:endParaRPr lang="en-US">
                <a:solidFill>
                  <a:srgbClr val="002060"/>
                </a:solidFill>
              </a:endParaRPr>
            </a:p>
          </p:txBody>
        </p:sp>
        <p:sp>
          <p:nvSpPr>
            <p:cNvPr id="370695" name="Rectangle 7"/>
            <p:cNvSpPr>
              <a:spLocks noChangeArrowheads="1"/>
            </p:cNvSpPr>
            <p:nvPr/>
          </p:nvSpPr>
          <p:spPr bwMode="auto">
            <a:xfrm>
              <a:off x="3888" y="1174"/>
              <a:ext cx="1621" cy="254"/>
            </a:xfrm>
            <a:prstGeom prst="rect">
              <a:avLst/>
            </a:prstGeom>
            <a:noFill/>
            <a:ln w="12700" cap="sq">
              <a:noFill/>
              <a:miter lim="800000"/>
              <a:headEnd type="none" w="sm" len="sm"/>
              <a:tailEnd type="none" w="sm" len="sm"/>
            </a:ln>
            <a:effectLst/>
          </p:spPr>
          <p:txBody>
            <a:bodyPr wrap="none" anchor="ctr">
              <a:spAutoFit/>
            </a:bodyPr>
            <a:lstStyle/>
            <a:p>
              <a:pPr eaLnBrk="0" hangingPunct="0">
                <a:lnSpc>
                  <a:spcPct val="85000"/>
                </a:lnSpc>
              </a:pPr>
              <a:r>
                <a:rPr lang="en-US" sz="2400" b="0">
                  <a:solidFill>
                    <a:srgbClr val="002060"/>
                  </a:solidFill>
                  <a:latin typeface="Trebuchet MS" pitchFamily="34" charset="0"/>
                </a:rPr>
                <a:t>Newtonian fluids </a:t>
              </a:r>
            </a:p>
          </p:txBody>
        </p:sp>
        <p:sp>
          <p:nvSpPr>
            <p:cNvPr id="370696" name="Text Box 8"/>
            <p:cNvSpPr txBox="1">
              <a:spLocks noChangeArrowheads="1"/>
            </p:cNvSpPr>
            <p:nvPr/>
          </p:nvSpPr>
          <p:spPr bwMode="auto">
            <a:xfrm>
              <a:off x="1440" y="1056"/>
              <a:ext cx="354" cy="192"/>
            </a:xfrm>
            <a:prstGeom prst="rect">
              <a:avLst/>
            </a:prstGeom>
            <a:noFill/>
            <a:ln w="12700" cap="sq">
              <a:noFill/>
              <a:miter lim="800000"/>
              <a:headEnd type="none" w="sm" len="sm"/>
              <a:tailEnd type="none" w="sm" len="sm"/>
            </a:ln>
            <a:effectLst/>
          </p:spPr>
          <p:txBody>
            <a:bodyPr wrap="none">
              <a:spAutoFit/>
            </a:bodyPr>
            <a:lstStyle/>
            <a:p>
              <a:pPr>
                <a:lnSpc>
                  <a:spcPct val="100000"/>
                </a:lnSpc>
              </a:pPr>
              <a:r>
                <a:rPr lang="en-US" sz="1400" b="0">
                  <a:solidFill>
                    <a:srgbClr val="002060"/>
                  </a:solidFill>
                  <a:latin typeface="Trebuchet MS" pitchFamily="34" charset="0"/>
                </a:rPr>
                <a:t>obey</a:t>
              </a:r>
            </a:p>
          </p:txBody>
        </p:sp>
        <p:sp>
          <p:nvSpPr>
            <p:cNvPr id="370697" name="Line 9"/>
            <p:cNvSpPr>
              <a:spLocks noChangeShapeType="1"/>
            </p:cNvSpPr>
            <p:nvPr/>
          </p:nvSpPr>
          <p:spPr bwMode="auto">
            <a:xfrm>
              <a:off x="3360" y="1299"/>
              <a:ext cx="528" cy="0"/>
            </a:xfrm>
            <a:prstGeom prst="line">
              <a:avLst/>
            </a:prstGeom>
            <a:noFill/>
            <a:ln w="38100">
              <a:solidFill>
                <a:srgbClr val="FF3300"/>
              </a:solidFill>
              <a:prstDash val="dash"/>
              <a:miter lim="800000"/>
              <a:headEnd type="none" w="sm" len="sm"/>
              <a:tailEnd type="triangle" w="lg" len="lg"/>
            </a:ln>
            <a:effectLst/>
          </p:spPr>
          <p:txBody>
            <a:bodyPr wrap="none"/>
            <a:lstStyle/>
            <a:p>
              <a:endParaRPr lang="en-US">
                <a:solidFill>
                  <a:srgbClr val="002060"/>
                </a:solidFill>
              </a:endParaRPr>
            </a:p>
          </p:txBody>
        </p:sp>
        <p:sp>
          <p:nvSpPr>
            <p:cNvPr id="370698" name="Text Box 10"/>
            <p:cNvSpPr txBox="1">
              <a:spLocks noChangeArrowheads="1"/>
            </p:cNvSpPr>
            <p:nvPr/>
          </p:nvSpPr>
          <p:spPr bwMode="auto">
            <a:xfrm>
              <a:off x="3360" y="1056"/>
              <a:ext cx="367" cy="192"/>
            </a:xfrm>
            <a:prstGeom prst="rect">
              <a:avLst/>
            </a:prstGeom>
            <a:noFill/>
            <a:ln w="12700" cap="sq">
              <a:noFill/>
              <a:miter lim="800000"/>
              <a:headEnd type="none" w="sm" len="sm"/>
              <a:tailEnd type="none" w="sm" len="sm"/>
            </a:ln>
            <a:effectLst/>
          </p:spPr>
          <p:txBody>
            <a:bodyPr wrap="none">
              <a:spAutoFit/>
            </a:bodyPr>
            <a:lstStyle/>
            <a:p>
              <a:pPr>
                <a:lnSpc>
                  <a:spcPct val="100000"/>
                </a:lnSpc>
              </a:pPr>
              <a:r>
                <a:rPr lang="en-US" sz="1400" b="0">
                  <a:solidFill>
                    <a:srgbClr val="002060"/>
                  </a:solidFill>
                  <a:latin typeface="Trebuchet MS" pitchFamily="34" charset="0"/>
                </a:rPr>
                <a:t>refer</a:t>
              </a:r>
            </a:p>
          </p:txBody>
        </p:sp>
      </p:grpSp>
      <p:sp>
        <p:nvSpPr>
          <p:cNvPr id="370699" name="Rectangle 11"/>
          <p:cNvSpPr>
            <a:spLocks noChangeArrowheads="1"/>
          </p:cNvSpPr>
          <p:nvPr/>
        </p:nvSpPr>
        <p:spPr bwMode="auto">
          <a:xfrm>
            <a:off x="762000" y="2819400"/>
            <a:ext cx="3883025" cy="336550"/>
          </a:xfrm>
          <a:prstGeom prst="rect">
            <a:avLst/>
          </a:prstGeom>
          <a:noFill/>
          <a:ln w="12700" cap="sq">
            <a:noFill/>
            <a:miter lim="800000"/>
            <a:headEnd type="none" w="sm" len="sm"/>
            <a:tailEnd type="none" w="sm" len="sm"/>
          </a:ln>
          <a:effectLst/>
        </p:spPr>
        <p:txBody>
          <a:bodyPr wrap="none" anchor="ctr">
            <a:spAutoFit/>
          </a:bodyPr>
          <a:lstStyle/>
          <a:p>
            <a:pPr eaLnBrk="0" hangingPunct="0">
              <a:lnSpc>
                <a:spcPct val="100000"/>
              </a:lnSpc>
            </a:pPr>
            <a:r>
              <a:rPr lang="en-US" sz="1600" i="1">
                <a:solidFill>
                  <a:srgbClr val="009999"/>
                </a:solidFill>
                <a:ea typeface="Times New Roman" pitchFamily="18" charset="0"/>
                <a:cs typeface="Arial" charset="0"/>
              </a:rPr>
              <a:t>Newton’s’ law of viscosity is given by;</a:t>
            </a:r>
            <a:endParaRPr lang="en-US" sz="1400" b="0">
              <a:solidFill>
                <a:srgbClr val="009999"/>
              </a:solidFill>
              <a:latin typeface="Times New Roman" pitchFamily="18" charset="0"/>
              <a:ea typeface="Times New Roman" pitchFamily="18" charset="0"/>
              <a:cs typeface="Arial" charset="0"/>
            </a:endParaRPr>
          </a:p>
        </p:txBody>
      </p:sp>
      <p:graphicFrame>
        <p:nvGraphicFramePr>
          <p:cNvPr id="370700" name="Object 12"/>
          <p:cNvGraphicFramePr>
            <a:graphicFrameLocks noChangeAspect="1"/>
          </p:cNvGraphicFramePr>
          <p:nvPr/>
        </p:nvGraphicFramePr>
        <p:xfrm>
          <a:off x="1282700" y="3225800"/>
          <a:ext cx="1295400" cy="965200"/>
        </p:xfrm>
        <a:graphic>
          <a:graphicData uri="http://schemas.openxmlformats.org/presentationml/2006/ole">
            <p:oleObj spid="_x0000_s420866" name="Microsoft Equation 3.0" r:id="rId3" imgW="558800" imgH="419100" progId="Equation.3">
              <p:embed/>
            </p:oleObj>
          </a:graphicData>
        </a:graphic>
      </p:graphicFrame>
      <p:sp>
        <p:nvSpPr>
          <p:cNvPr id="370701" name="Rectangle 13"/>
          <p:cNvSpPr>
            <a:spLocks noChangeArrowheads="1"/>
          </p:cNvSpPr>
          <p:nvPr/>
        </p:nvSpPr>
        <p:spPr bwMode="auto">
          <a:xfrm>
            <a:off x="2819400" y="3505200"/>
            <a:ext cx="609600" cy="336550"/>
          </a:xfrm>
          <a:prstGeom prst="rect">
            <a:avLst/>
          </a:prstGeom>
          <a:noFill/>
          <a:ln w="12700" cap="sq">
            <a:noFill/>
            <a:miter lim="800000"/>
            <a:headEnd type="none" w="sm" len="sm"/>
            <a:tailEnd type="none" w="sm" len="sm"/>
          </a:ln>
          <a:effectLst/>
        </p:spPr>
        <p:txBody>
          <a:bodyPr anchor="ctr">
            <a:spAutoFit/>
          </a:bodyPr>
          <a:lstStyle/>
          <a:p>
            <a:pPr eaLnBrk="0" hangingPunct="0">
              <a:lnSpc>
                <a:spcPct val="100000"/>
              </a:lnSpc>
            </a:pPr>
            <a:r>
              <a:rPr lang="en-US" sz="1600" b="0">
                <a:solidFill>
                  <a:schemeClr val="tx1"/>
                </a:solidFill>
                <a:ea typeface="Times New Roman" pitchFamily="18" charset="0"/>
                <a:cs typeface="Arial" charset="0"/>
              </a:rPr>
              <a:t>(1.1)</a:t>
            </a:r>
            <a:endParaRPr lang="en-US" sz="1600" b="0">
              <a:solidFill>
                <a:schemeClr val="tx1"/>
              </a:solidFill>
              <a:latin typeface="Times New Roman" pitchFamily="18" charset="0"/>
              <a:ea typeface="Times New Roman" pitchFamily="18" charset="0"/>
              <a:cs typeface="Arial" charset="0"/>
            </a:endParaRPr>
          </a:p>
        </p:txBody>
      </p:sp>
      <p:sp>
        <p:nvSpPr>
          <p:cNvPr id="370702" name="Line 14"/>
          <p:cNvSpPr>
            <a:spLocks noChangeShapeType="1"/>
          </p:cNvSpPr>
          <p:nvPr/>
        </p:nvSpPr>
        <p:spPr bwMode="auto">
          <a:xfrm>
            <a:off x="7162800" y="2209800"/>
            <a:ext cx="0" cy="533400"/>
          </a:xfrm>
          <a:prstGeom prst="line">
            <a:avLst/>
          </a:prstGeom>
          <a:noFill/>
          <a:ln w="38100">
            <a:solidFill>
              <a:srgbClr val="FF3300"/>
            </a:solidFill>
            <a:prstDash val="dash"/>
            <a:miter lim="800000"/>
            <a:headEnd type="none" w="sm" len="sm"/>
            <a:tailEnd type="triangle" w="lg" len="lg"/>
          </a:ln>
          <a:effectLst/>
        </p:spPr>
        <p:txBody>
          <a:bodyPr wrap="none"/>
          <a:lstStyle/>
          <a:p>
            <a:endParaRPr lang="en-US"/>
          </a:p>
        </p:txBody>
      </p:sp>
      <p:sp>
        <p:nvSpPr>
          <p:cNvPr id="370704" name="Text Box 16"/>
          <p:cNvSpPr txBox="1">
            <a:spLocks noChangeArrowheads="1"/>
          </p:cNvSpPr>
          <p:nvPr/>
        </p:nvSpPr>
        <p:spPr bwMode="auto">
          <a:xfrm>
            <a:off x="457200" y="5422900"/>
            <a:ext cx="8153400" cy="852488"/>
          </a:xfrm>
          <a:prstGeom prst="rect">
            <a:avLst/>
          </a:prstGeom>
          <a:noFill/>
          <a:ln w="12700" cap="sq">
            <a:noFill/>
            <a:miter lim="800000"/>
            <a:headEnd type="none" w="sm" len="sm"/>
            <a:tailEnd type="none" w="sm" len="sm"/>
          </a:ln>
          <a:effectLst/>
        </p:spPr>
        <p:txBody>
          <a:bodyPr>
            <a:spAutoFit/>
          </a:bodyPr>
          <a:lstStyle/>
          <a:p>
            <a:pPr marL="177800" indent="-177800">
              <a:lnSpc>
                <a:spcPct val="90000"/>
              </a:lnSpc>
              <a:spcBef>
                <a:spcPct val="40000"/>
              </a:spcBef>
              <a:buFontTx/>
              <a:buChar char="•"/>
            </a:pPr>
            <a:r>
              <a:rPr lang="en-US" sz="1600" b="0" dirty="0">
                <a:solidFill>
                  <a:srgbClr val="002060"/>
                </a:solidFill>
                <a:latin typeface="Trebuchet MS" pitchFamily="34" charset="0"/>
              </a:rPr>
              <a:t>The viscosity </a:t>
            </a:r>
            <a:r>
              <a:rPr lang="en-US" sz="1600" b="0" dirty="0">
                <a:solidFill>
                  <a:srgbClr val="002060"/>
                </a:solidFill>
                <a:latin typeface="Trebuchet MS" pitchFamily="34" charset="0"/>
                <a:sym typeface="Symbol" pitchFamily="18" charset="2"/>
              </a:rPr>
              <a:t></a:t>
            </a:r>
            <a:r>
              <a:rPr lang="en-US" sz="1600" b="0" dirty="0">
                <a:solidFill>
                  <a:srgbClr val="002060"/>
                </a:solidFill>
                <a:latin typeface="Trebuchet MS" pitchFamily="34" charset="0"/>
              </a:rPr>
              <a:t> is a function only of the condition of the fluid, particularly its temperature.  </a:t>
            </a:r>
          </a:p>
          <a:p>
            <a:pPr marL="177800" indent="-177800">
              <a:lnSpc>
                <a:spcPct val="90000"/>
              </a:lnSpc>
              <a:spcBef>
                <a:spcPct val="40000"/>
              </a:spcBef>
              <a:buFontTx/>
              <a:buChar char="•"/>
            </a:pPr>
            <a:r>
              <a:rPr lang="en-US" sz="1600" b="0" dirty="0">
                <a:solidFill>
                  <a:srgbClr val="002060"/>
                </a:solidFill>
                <a:latin typeface="Trebuchet MS" pitchFamily="34" charset="0"/>
              </a:rPr>
              <a:t>The magnitude of the velocity gradient (du/</a:t>
            </a:r>
            <a:r>
              <a:rPr lang="en-US" sz="1600" b="0" dirty="0" err="1">
                <a:solidFill>
                  <a:srgbClr val="002060"/>
                </a:solidFill>
                <a:latin typeface="Trebuchet MS" pitchFamily="34" charset="0"/>
              </a:rPr>
              <a:t>dy</a:t>
            </a:r>
            <a:r>
              <a:rPr lang="en-US" sz="1600" b="0" dirty="0">
                <a:solidFill>
                  <a:srgbClr val="002060"/>
                </a:solidFill>
                <a:latin typeface="Trebuchet MS" pitchFamily="34" charset="0"/>
              </a:rPr>
              <a:t>) has no effect on the magnitude of </a:t>
            </a:r>
            <a:r>
              <a:rPr lang="en-US" sz="1600" b="0" dirty="0">
                <a:solidFill>
                  <a:srgbClr val="002060"/>
                </a:solidFill>
                <a:latin typeface="Trebuchet MS" pitchFamily="34" charset="0"/>
                <a:sym typeface="Symbol" pitchFamily="18" charset="2"/>
              </a:rPr>
              <a:t></a:t>
            </a:r>
            <a:r>
              <a:rPr lang="en-US" sz="1600" b="0" dirty="0">
                <a:solidFill>
                  <a:srgbClr val="002060"/>
                </a:solidFill>
                <a:latin typeface="Trebuchet MS" pitchFamily="34" charset="0"/>
              </a:rPr>
              <a:t>. </a:t>
            </a:r>
          </a:p>
        </p:txBody>
      </p:sp>
      <p:sp>
        <p:nvSpPr>
          <p:cNvPr id="370705" name="Rectangle 17" descr="60%"/>
          <p:cNvSpPr>
            <a:spLocks noChangeArrowheads="1"/>
          </p:cNvSpPr>
          <p:nvPr/>
        </p:nvSpPr>
        <p:spPr bwMode="auto">
          <a:xfrm>
            <a:off x="838200" y="4279900"/>
            <a:ext cx="5105400" cy="825500"/>
          </a:xfrm>
          <a:prstGeom prst="rect">
            <a:avLst/>
          </a:prstGeom>
          <a:pattFill prst="pct60">
            <a:fgClr>
              <a:srgbClr val="33CCCC">
                <a:alpha val="10001"/>
              </a:srgbClr>
            </a:fgClr>
            <a:bgClr>
              <a:srgbClr val="FFFFFF">
                <a:alpha val="10001"/>
              </a:srgbClr>
            </a:bgClr>
          </a:pattFill>
          <a:ln w="12700" cap="sq">
            <a:noFill/>
            <a:miter lim="800000"/>
            <a:headEnd type="none" w="sm" len="sm"/>
            <a:tailEnd type="none" w="sm" len="sm"/>
          </a:ln>
          <a:effectLst/>
        </p:spPr>
        <p:txBody>
          <a:bodyPr anchor="ctr">
            <a:spAutoFit/>
          </a:bodyPr>
          <a:lstStyle/>
          <a:p>
            <a:pPr>
              <a:lnSpc>
                <a:spcPct val="100000"/>
              </a:lnSpc>
              <a:tabLst>
                <a:tab pos="627063" algn="l"/>
              </a:tabLst>
            </a:pPr>
            <a:r>
              <a:rPr lang="en-US" sz="1600">
                <a:solidFill>
                  <a:srgbClr val="009999"/>
                </a:solidFill>
                <a:latin typeface="Trebuchet MS" pitchFamily="34" charset="0"/>
                <a:sym typeface="Symbol" pitchFamily="18" charset="2"/>
              </a:rPr>
              <a:t></a:t>
            </a:r>
            <a:r>
              <a:rPr lang="en-US" sz="1600">
                <a:solidFill>
                  <a:schemeClr val="tx1"/>
                </a:solidFill>
                <a:latin typeface="Trebuchet MS" pitchFamily="34" charset="0"/>
              </a:rPr>
              <a:t> </a:t>
            </a:r>
            <a:r>
              <a:rPr lang="en-US" sz="1600" b="0">
                <a:solidFill>
                  <a:schemeClr val="tx1"/>
                </a:solidFill>
                <a:latin typeface="Trebuchet MS" pitchFamily="34" charset="0"/>
              </a:rPr>
              <a:t>	= shear stress</a:t>
            </a:r>
            <a:endParaRPr lang="en-US" sz="1600" b="0">
              <a:solidFill>
                <a:schemeClr val="tx1"/>
              </a:solidFill>
              <a:latin typeface="Trebuchet MS" pitchFamily="34" charset="0"/>
              <a:sym typeface="Symbol" pitchFamily="18" charset="2"/>
            </a:endParaRPr>
          </a:p>
          <a:p>
            <a:pPr>
              <a:lnSpc>
                <a:spcPct val="100000"/>
              </a:lnSpc>
              <a:tabLst>
                <a:tab pos="627063" algn="l"/>
              </a:tabLst>
            </a:pPr>
            <a:r>
              <a:rPr lang="en-US" sz="1600">
                <a:solidFill>
                  <a:srgbClr val="009999"/>
                </a:solidFill>
                <a:latin typeface="Trebuchet MS" pitchFamily="34" charset="0"/>
                <a:sym typeface="Symbol" pitchFamily="18" charset="2"/>
              </a:rPr>
              <a:t></a:t>
            </a:r>
            <a:r>
              <a:rPr lang="en-US" sz="1600" b="0">
                <a:solidFill>
                  <a:schemeClr val="tx1"/>
                </a:solidFill>
                <a:latin typeface="Trebuchet MS" pitchFamily="34" charset="0"/>
              </a:rPr>
              <a:t> 	= viscosity of fluid</a:t>
            </a:r>
            <a:endParaRPr lang="en-US" sz="1600" b="0">
              <a:solidFill>
                <a:schemeClr val="tx1"/>
              </a:solidFill>
              <a:latin typeface="Trebuchet MS" pitchFamily="34" charset="0"/>
              <a:sym typeface="Symbol" pitchFamily="18" charset="2"/>
            </a:endParaRPr>
          </a:p>
          <a:p>
            <a:pPr>
              <a:lnSpc>
                <a:spcPct val="100000"/>
              </a:lnSpc>
              <a:tabLst>
                <a:tab pos="627063" algn="l"/>
              </a:tabLst>
            </a:pPr>
            <a:r>
              <a:rPr lang="en-US" sz="1600">
                <a:solidFill>
                  <a:srgbClr val="009999"/>
                </a:solidFill>
                <a:latin typeface="Trebuchet MS" pitchFamily="34" charset="0"/>
                <a:sym typeface="Symbol" pitchFamily="18" charset="2"/>
              </a:rPr>
              <a:t>du/dy</a:t>
            </a:r>
            <a:r>
              <a:rPr lang="en-US" sz="1600" b="0">
                <a:solidFill>
                  <a:schemeClr val="tx1"/>
                </a:solidFill>
                <a:latin typeface="Trebuchet MS" pitchFamily="34" charset="0"/>
                <a:sym typeface="Symbol" pitchFamily="18" charset="2"/>
              </a:rPr>
              <a:t> = shear rate, rate of strain or velocity gradient</a:t>
            </a:r>
            <a:endParaRPr lang="en-US" sz="1600" b="0">
              <a:solidFill>
                <a:schemeClr val="tx1"/>
              </a:solidFill>
              <a:latin typeface="Trebuchet MS" pitchFamily="34" charset="0"/>
              <a:ea typeface="Times New Roman" pitchFamily="18" charset="0"/>
              <a:cs typeface="Arial" charset="0"/>
              <a:sym typeface="Symbol" pitchFamily="18" charset="2"/>
            </a:endParaRPr>
          </a:p>
        </p:txBody>
      </p:sp>
      <p:sp>
        <p:nvSpPr>
          <p:cNvPr id="370706" name="AutoShape 18">
            <a:hlinkClick r:id="" action="ppaction://hlinkshowjump?jump=nextslide" highlightClick="1"/>
          </p:cNvPr>
          <p:cNvSpPr>
            <a:spLocks noChangeAspect="1" noChangeArrowheads="1"/>
          </p:cNvSpPr>
          <p:nvPr/>
        </p:nvSpPr>
        <p:spPr bwMode="auto">
          <a:xfrm>
            <a:off x="8686800" y="6553200"/>
            <a:ext cx="338138"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
        <p:nvSpPr>
          <p:cNvPr id="370714" name="Rectangle 26"/>
          <p:cNvSpPr>
            <a:spLocks noGrp="1" noChangeArrowheads="1"/>
          </p:cNvSpPr>
          <p:nvPr>
            <p:ph type="title" idx="4294967295"/>
          </p:nvPr>
        </p:nvSpPr>
        <p:spPr>
          <a:xfrm>
            <a:off x="457200" y="685800"/>
            <a:ext cx="8229600" cy="533400"/>
          </a:xfrm>
        </p:spPr>
        <p:txBody>
          <a:bodyPr anchor="t"/>
          <a:lstStyle/>
          <a:p>
            <a:r>
              <a:rPr lang="en-US" sz="2800">
                <a:solidFill>
                  <a:srgbClr val="006699"/>
                </a:solidFill>
              </a:rPr>
              <a:t>Newtonian and Non-Newtonian Fluid</a:t>
            </a:r>
          </a:p>
        </p:txBody>
      </p:sp>
    </p:spTree>
  </p:cSld>
  <p:clrMapOvr>
    <a:masterClrMapping/>
  </p:clrMapOvr>
  <p:transition>
    <p:strips dir="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4"/>
          <p:cNvSpPr>
            <a:spLocks noGrp="1"/>
          </p:cNvSpPr>
          <p:nvPr>
            <p:ph type="sldNum" sz="quarter" idx="11"/>
          </p:nvPr>
        </p:nvSpPr>
        <p:spPr/>
        <p:txBody>
          <a:bodyPr/>
          <a:lstStyle/>
          <a:p>
            <a:fld id="{5462407E-87B4-4096-B475-475CD1C1AD07}" type="slidenum">
              <a:rPr lang="en-US"/>
              <a:pPr/>
              <a:t>19</a:t>
            </a:fld>
            <a:endParaRPr lang="en-US"/>
          </a:p>
        </p:txBody>
      </p:sp>
      <p:sp>
        <p:nvSpPr>
          <p:cNvPr id="14"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grpSp>
        <p:nvGrpSpPr>
          <p:cNvPr id="371722" name="Group 10"/>
          <p:cNvGrpSpPr>
            <a:grpSpLocks/>
          </p:cNvGrpSpPr>
          <p:nvPr/>
        </p:nvGrpSpPr>
        <p:grpSpPr bwMode="auto">
          <a:xfrm>
            <a:off x="914400" y="1587500"/>
            <a:ext cx="7277100" cy="927100"/>
            <a:chOff x="456" y="624"/>
            <a:chExt cx="4584" cy="584"/>
          </a:xfrm>
        </p:grpSpPr>
        <p:sp>
          <p:nvSpPr>
            <p:cNvPr id="371714" name="Text Box 2"/>
            <p:cNvSpPr txBox="1">
              <a:spLocks noChangeArrowheads="1"/>
            </p:cNvSpPr>
            <p:nvPr/>
          </p:nvSpPr>
          <p:spPr bwMode="auto">
            <a:xfrm>
              <a:off x="456" y="790"/>
              <a:ext cx="603" cy="242"/>
            </a:xfrm>
            <a:prstGeom prst="rect">
              <a:avLst/>
            </a:prstGeom>
            <a:noFill/>
            <a:ln w="12700" cap="sq">
              <a:noFill/>
              <a:miter lim="800000"/>
              <a:headEnd type="none" w="sm" len="sm"/>
              <a:tailEnd type="none" w="sm" len="sm"/>
            </a:ln>
            <a:effectLst/>
          </p:spPr>
          <p:txBody>
            <a:bodyPr>
              <a:spAutoFit/>
            </a:bodyPr>
            <a:lstStyle/>
            <a:p>
              <a:r>
                <a:rPr lang="en-US" sz="2400" b="0">
                  <a:solidFill>
                    <a:srgbClr val="006699"/>
                  </a:solidFill>
                  <a:latin typeface="Trebuchet MS" pitchFamily="34" charset="0"/>
                </a:rPr>
                <a:t>Fluid</a:t>
              </a:r>
            </a:p>
          </p:txBody>
        </p:sp>
        <p:sp>
          <p:nvSpPr>
            <p:cNvPr id="371715" name="Text Box 3"/>
            <p:cNvSpPr txBox="1">
              <a:spLocks noChangeArrowheads="1"/>
            </p:cNvSpPr>
            <p:nvPr/>
          </p:nvSpPr>
          <p:spPr bwMode="auto">
            <a:xfrm>
              <a:off x="1584" y="782"/>
              <a:ext cx="1392" cy="426"/>
            </a:xfrm>
            <a:prstGeom prst="rect">
              <a:avLst/>
            </a:prstGeom>
            <a:noFill/>
            <a:ln w="12700" cap="sq">
              <a:noFill/>
              <a:miter lim="800000"/>
              <a:headEnd type="none" w="sm" len="sm"/>
              <a:tailEnd type="none" w="sm" len="sm"/>
            </a:ln>
            <a:effectLst/>
          </p:spPr>
          <p:txBody>
            <a:bodyPr>
              <a:spAutoFit/>
            </a:bodyPr>
            <a:lstStyle/>
            <a:p>
              <a:r>
                <a:rPr lang="en-US" sz="2400" b="0">
                  <a:solidFill>
                    <a:srgbClr val="006699"/>
                  </a:solidFill>
                  <a:latin typeface="Trebuchet MS" pitchFamily="34" charset="0"/>
                </a:rPr>
                <a:t>Newton’s law</a:t>
              </a:r>
            </a:p>
            <a:p>
              <a:r>
                <a:rPr lang="en-US" sz="2400" b="0">
                  <a:solidFill>
                    <a:srgbClr val="006699"/>
                  </a:solidFill>
                  <a:latin typeface="Trebuchet MS" pitchFamily="34" charset="0"/>
                </a:rPr>
                <a:t>of viscosity</a:t>
              </a:r>
            </a:p>
          </p:txBody>
        </p:sp>
        <p:sp>
          <p:nvSpPr>
            <p:cNvPr id="371716" name="Line 4"/>
            <p:cNvSpPr>
              <a:spLocks noChangeShapeType="1"/>
            </p:cNvSpPr>
            <p:nvPr/>
          </p:nvSpPr>
          <p:spPr bwMode="auto">
            <a:xfrm>
              <a:off x="1008" y="912"/>
              <a:ext cx="576" cy="0"/>
            </a:xfrm>
            <a:prstGeom prst="line">
              <a:avLst/>
            </a:prstGeom>
            <a:noFill/>
            <a:ln w="38100">
              <a:solidFill>
                <a:srgbClr val="FF3300"/>
              </a:solidFill>
              <a:prstDash val="dash"/>
              <a:miter lim="800000"/>
              <a:headEnd type="none" w="sm" len="sm"/>
              <a:tailEnd type="triangle" w="lg" len="lg"/>
            </a:ln>
            <a:effectLst/>
          </p:spPr>
          <p:txBody>
            <a:bodyPr wrap="none"/>
            <a:lstStyle/>
            <a:p>
              <a:endParaRPr lang="en-US"/>
            </a:p>
          </p:txBody>
        </p:sp>
        <p:sp>
          <p:nvSpPr>
            <p:cNvPr id="371717" name="Rectangle 5"/>
            <p:cNvSpPr>
              <a:spLocks noChangeArrowheads="1"/>
            </p:cNvSpPr>
            <p:nvPr/>
          </p:nvSpPr>
          <p:spPr bwMode="auto">
            <a:xfrm>
              <a:off x="3504" y="768"/>
              <a:ext cx="1536" cy="426"/>
            </a:xfrm>
            <a:prstGeom prst="rect">
              <a:avLst/>
            </a:prstGeom>
            <a:noFill/>
            <a:ln w="12700" cap="sq">
              <a:noFill/>
              <a:miter lim="800000"/>
              <a:headEnd type="none" w="sm" len="sm"/>
              <a:tailEnd type="none" w="sm" len="sm"/>
            </a:ln>
            <a:effectLst/>
          </p:spPr>
          <p:txBody>
            <a:bodyPr anchor="ctr">
              <a:spAutoFit/>
            </a:bodyPr>
            <a:lstStyle/>
            <a:p>
              <a:pPr eaLnBrk="0" hangingPunct="0"/>
              <a:r>
                <a:rPr lang="en-US" sz="2400" b="0">
                  <a:solidFill>
                    <a:srgbClr val="006699"/>
                  </a:solidFill>
                  <a:latin typeface="Trebuchet MS" pitchFamily="34" charset="0"/>
                </a:rPr>
                <a:t>Non- Newtonian</a:t>
              </a:r>
            </a:p>
            <a:p>
              <a:pPr eaLnBrk="0" hangingPunct="0"/>
              <a:r>
                <a:rPr lang="en-US" sz="2400" b="0">
                  <a:solidFill>
                    <a:srgbClr val="006699"/>
                  </a:solidFill>
                  <a:latin typeface="Trebuchet MS" pitchFamily="34" charset="0"/>
                </a:rPr>
                <a:t>fluids</a:t>
              </a:r>
            </a:p>
          </p:txBody>
        </p:sp>
        <p:sp>
          <p:nvSpPr>
            <p:cNvPr id="371718" name="Text Box 6"/>
            <p:cNvSpPr txBox="1">
              <a:spLocks noChangeArrowheads="1"/>
            </p:cNvSpPr>
            <p:nvPr/>
          </p:nvSpPr>
          <p:spPr bwMode="auto">
            <a:xfrm>
              <a:off x="916" y="624"/>
              <a:ext cx="716" cy="192"/>
            </a:xfrm>
            <a:prstGeom prst="rect">
              <a:avLst/>
            </a:prstGeom>
            <a:noFill/>
            <a:ln w="12700" cap="sq">
              <a:noFill/>
              <a:miter lim="800000"/>
              <a:headEnd type="none" w="sm" len="sm"/>
              <a:tailEnd type="none" w="sm" len="sm"/>
            </a:ln>
            <a:effectLst/>
          </p:spPr>
          <p:txBody>
            <a:bodyPr wrap="none">
              <a:spAutoFit/>
            </a:bodyPr>
            <a:lstStyle/>
            <a:p>
              <a:pPr>
                <a:lnSpc>
                  <a:spcPct val="100000"/>
                </a:lnSpc>
              </a:pPr>
              <a:r>
                <a:rPr lang="en-US" sz="1400" b="0">
                  <a:solidFill>
                    <a:schemeClr val="tx1"/>
                  </a:solidFill>
                  <a:latin typeface="Trebuchet MS" pitchFamily="34" charset="0"/>
                </a:rPr>
                <a:t>Do not obey</a:t>
              </a:r>
            </a:p>
          </p:txBody>
        </p:sp>
        <p:sp>
          <p:nvSpPr>
            <p:cNvPr id="371719" name="Line 7"/>
            <p:cNvSpPr>
              <a:spLocks noChangeShapeType="1"/>
            </p:cNvSpPr>
            <p:nvPr/>
          </p:nvSpPr>
          <p:spPr bwMode="auto">
            <a:xfrm>
              <a:off x="2880" y="912"/>
              <a:ext cx="624" cy="0"/>
            </a:xfrm>
            <a:prstGeom prst="line">
              <a:avLst/>
            </a:prstGeom>
            <a:noFill/>
            <a:ln w="38100">
              <a:solidFill>
                <a:srgbClr val="FF3300"/>
              </a:solidFill>
              <a:prstDash val="dash"/>
              <a:miter lim="800000"/>
              <a:headEnd type="none" w="sm" len="sm"/>
              <a:tailEnd type="triangle" w="lg" len="lg"/>
            </a:ln>
            <a:effectLst/>
          </p:spPr>
          <p:txBody>
            <a:bodyPr wrap="none"/>
            <a:lstStyle/>
            <a:p>
              <a:endParaRPr lang="en-US"/>
            </a:p>
          </p:txBody>
        </p:sp>
      </p:grpSp>
      <p:sp>
        <p:nvSpPr>
          <p:cNvPr id="371720" name="Rectangle 8"/>
          <p:cNvSpPr>
            <a:spLocks noChangeArrowheads="1"/>
          </p:cNvSpPr>
          <p:nvPr/>
        </p:nvSpPr>
        <p:spPr bwMode="auto">
          <a:xfrm>
            <a:off x="457200" y="3032125"/>
            <a:ext cx="8153400" cy="3140075"/>
          </a:xfrm>
          <a:prstGeom prst="rect">
            <a:avLst/>
          </a:prstGeom>
          <a:noFill/>
          <a:ln w="12700" cap="sq">
            <a:noFill/>
            <a:miter lim="800000"/>
            <a:headEnd type="none" w="sm" len="sm"/>
            <a:tailEnd type="none" w="sm" len="sm"/>
          </a:ln>
          <a:effectLst/>
        </p:spPr>
        <p:txBody>
          <a:bodyPr anchor="ctr">
            <a:spAutoFit/>
          </a:bodyPr>
          <a:lstStyle/>
          <a:p>
            <a:pPr marL="177800" indent="-177800" eaLnBrk="0" hangingPunct="0">
              <a:lnSpc>
                <a:spcPct val="90000"/>
              </a:lnSpc>
              <a:spcBef>
                <a:spcPct val="40000"/>
              </a:spcBef>
              <a:buFontTx/>
              <a:buChar char="•"/>
              <a:tabLst>
                <a:tab pos="342900" algn="l"/>
              </a:tabLst>
            </a:pPr>
            <a:r>
              <a:rPr lang="en-US" sz="2200" b="0" dirty="0">
                <a:solidFill>
                  <a:srgbClr val="002060"/>
                </a:solidFill>
                <a:latin typeface="Trebuchet MS" pitchFamily="34" charset="0"/>
              </a:rPr>
              <a:t>The viscosity of the non-Newtonian fluid is dependent on the </a:t>
            </a:r>
            <a:r>
              <a:rPr lang="en-US" sz="2200" b="0" i="1" dirty="0">
                <a:solidFill>
                  <a:srgbClr val="002060"/>
                </a:solidFill>
                <a:latin typeface="Trebuchet MS" pitchFamily="34" charset="0"/>
              </a:rPr>
              <a:t>velocity gradient</a:t>
            </a:r>
            <a:r>
              <a:rPr lang="en-US" sz="2200" b="0" dirty="0">
                <a:solidFill>
                  <a:srgbClr val="002060"/>
                </a:solidFill>
                <a:latin typeface="Trebuchet MS" pitchFamily="34" charset="0"/>
              </a:rPr>
              <a:t> as well as the </a:t>
            </a:r>
            <a:r>
              <a:rPr lang="en-US" sz="2200" b="0" i="1" dirty="0">
                <a:solidFill>
                  <a:srgbClr val="002060"/>
                </a:solidFill>
                <a:latin typeface="Trebuchet MS" pitchFamily="34" charset="0"/>
              </a:rPr>
              <a:t>condition of the fluid</a:t>
            </a:r>
            <a:r>
              <a:rPr lang="en-US" sz="2200" b="0" dirty="0">
                <a:solidFill>
                  <a:srgbClr val="002060"/>
                </a:solidFill>
                <a:latin typeface="Trebuchet MS" pitchFamily="34" charset="0"/>
              </a:rPr>
              <a:t>.</a:t>
            </a:r>
          </a:p>
          <a:p>
            <a:pPr marL="177800" indent="-177800" eaLnBrk="0" hangingPunct="0">
              <a:lnSpc>
                <a:spcPct val="90000"/>
              </a:lnSpc>
              <a:buFontTx/>
              <a:buChar char="•"/>
              <a:tabLst>
                <a:tab pos="342900" algn="l"/>
              </a:tabLst>
            </a:pPr>
            <a:endParaRPr lang="en-US" sz="2200" b="0" dirty="0">
              <a:solidFill>
                <a:srgbClr val="002060"/>
              </a:solidFill>
              <a:latin typeface="Trebuchet MS" pitchFamily="34" charset="0"/>
            </a:endParaRPr>
          </a:p>
          <a:p>
            <a:pPr marL="177800" indent="-177800" eaLnBrk="0" hangingPunct="0">
              <a:lnSpc>
                <a:spcPct val="90000"/>
              </a:lnSpc>
              <a:tabLst>
                <a:tab pos="342900" algn="l"/>
              </a:tabLst>
            </a:pPr>
            <a:r>
              <a:rPr lang="en-US" sz="2200" b="0" i="1" dirty="0">
                <a:solidFill>
                  <a:srgbClr val="002060"/>
                </a:solidFill>
                <a:latin typeface="Trebuchet MS" pitchFamily="34" charset="0"/>
              </a:rPr>
              <a:t>Newtonian Fluids</a:t>
            </a:r>
          </a:p>
          <a:p>
            <a:pPr marL="177800" indent="-177800" eaLnBrk="0" hangingPunct="0">
              <a:lnSpc>
                <a:spcPct val="90000"/>
              </a:lnSpc>
              <a:buClr>
                <a:schemeClr val="bg2"/>
              </a:buClr>
              <a:buFont typeface="Wingdings" pitchFamily="2" charset="2"/>
              <a:buChar char="§"/>
              <a:tabLst>
                <a:tab pos="342900" algn="l"/>
              </a:tabLst>
            </a:pPr>
            <a:r>
              <a:rPr lang="en-US" sz="1800" b="0" dirty="0">
                <a:solidFill>
                  <a:srgbClr val="002060"/>
                </a:solidFill>
                <a:latin typeface="Trebuchet MS" pitchFamily="34" charset="0"/>
              </a:rPr>
              <a:t>a linear relationship between shear stress and the velocity gradient (rate of shear),</a:t>
            </a:r>
          </a:p>
          <a:p>
            <a:pPr marL="177800" indent="-177800" eaLnBrk="0" hangingPunct="0">
              <a:lnSpc>
                <a:spcPct val="90000"/>
              </a:lnSpc>
              <a:buClr>
                <a:schemeClr val="bg2"/>
              </a:buClr>
              <a:buFont typeface="Wingdings" pitchFamily="2" charset="2"/>
              <a:buChar char="§"/>
              <a:tabLst>
                <a:tab pos="342900" algn="l"/>
              </a:tabLst>
            </a:pPr>
            <a:r>
              <a:rPr lang="en-US" sz="1800" b="0" dirty="0">
                <a:solidFill>
                  <a:srgbClr val="002060"/>
                </a:solidFill>
                <a:latin typeface="Trebuchet MS" pitchFamily="34" charset="0"/>
              </a:rPr>
              <a:t>the slope is constant</a:t>
            </a:r>
          </a:p>
          <a:p>
            <a:pPr marL="177800" indent="-177800" eaLnBrk="0" hangingPunct="0">
              <a:lnSpc>
                <a:spcPct val="90000"/>
              </a:lnSpc>
              <a:buClr>
                <a:schemeClr val="bg2"/>
              </a:buClr>
              <a:buFont typeface="Wingdings" pitchFamily="2" charset="2"/>
              <a:buChar char="§"/>
              <a:tabLst>
                <a:tab pos="342900" algn="l"/>
              </a:tabLst>
            </a:pPr>
            <a:r>
              <a:rPr lang="en-US" sz="1800" b="0" dirty="0">
                <a:solidFill>
                  <a:srgbClr val="002060"/>
                </a:solidFill>
                <a:latin typeface="Trebuchet MS" pitchFamily="34" charset="0"/>
              </a:rPr>
              <a:t>the viscosity is constant</a:t>
            </a:r>
          </a:p>
          <a:p>
            <a:pPr marL="177800" indent="-177800" eaLnBrk="0" hangingPunct="0">
              <a:lnSpc>
                <a:spcPct val="90000"/>
              </a:lnSpc>
              <a:buClr>
                <a:schemeClr val="bg2"/>
              </a:buClr>
              <a:buFont typeface="Wingdings" pitchFamily="2" charset="2"/>
              <a:buChar char="§"/>
              <a:tabLst>
                <a:tab pos="342900" algn="l"/>
              </a:tabLst>
            </a:pPr>
            <a:endParaRPr lang="en-US" sz="2200" b="0" dirty="0">
              <a:solidFill>
                <a:srgbClr val="002060"/>
              </a:solidFill>
              <a:latin typeface="Trebuchet MS" pitchFamily="34" charset="0"/>
            </a:endParaRPr>
          </a:p>
          <a:p>
            <a:pPr marL="177800" indent="-177800" eaLnBrk="0" hangingPunct="0">
              <a:lnSpc>
                <a:spcPct val="90000"/>
              </a:lnSpc>
              <a:tabLst>
                <a:tab pos="342900" algn="l"/>
              </a:tabLst>
            </a:pPr>
            <a:r>
              <a:rPr lang="en-US" sz="2200" b="0" i="1" dirty="0">
                <a:solidFill>
                  <a:srgbClr val="002060"/>
                </a:solidFill>
                <a:latin typeface="Trebuchet MS" pitchFamily="34" charset="0"/>
              </a:rPr>
              <a:t>non-Newtonian fluids</a:t>
            </a:r>
            <a:endParaRPr lang="en-US" sz="2200" b="0" dirty="0">
              <a:solidFill>
                <a:srgbClr val="002060"/>
              </a:solidFill>
              <a:latin typeface="Trebuchet MS" pitchFamily="34" charset="0"/>
            </a:endParaRPr>
          </a:p>
          <a:p>
            <a:pPr marL="177800" indent="-177800" eaLnBrk="0" hangingPunct="0">
              <a:lnSpc>
                <a:spcPct val="90000"/>
              </a:lnSpc>
              <a:buClr>
                <a:schemeClr val="bg2"/>
              </a:buClr>
              <a:buFont typeface="Wingdings" pitchFamily="2" charset="2"/>
              <a:buChar char="§"/>
              <a:tabLst>
                <a:tab pos="342900" algn="l"/>
              </a:tabLst>
            </a:pPr>
            <a:r>
              <a:rPr lang="en-US" sz="1800" b="0" dirty="0">
                <a:solidFill>
                  <a:srgbClr val="002060"/>
                </a:solidFill>
                <a:latin typeface="Trebuchet MS" pitchFamily="34" charset="0"/>
              </a:rPr>
              <a:t>slope of the curves for non-Newtonian fluids varies</a:t>
            </a:r>
            <a:endParaRPr lang="en-US" sz="2200" b="0" dirty="0">
              <a:solidFill>
                <a:srgbClr val="002060"/>
              </a:solidFill>
              <a:latin typeface="Trebuchet MS" pitchFamily="34" charset="0"/>
            </a:endParaRPr>
          </a:p>
        </p:txBody>
      </p:sp>
      <p:sp>
        <p:nvSpPr>
          <p:cNvPr id="371721" name="AutoShape 9">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
        <p:nvSpPr>
          <p:cNvPr id="371724" name="Rectangle 12"/>
          <p:cNvSpPr>
            <a:spLocks noGrp="1" noChangeArrowheads="1"/>
          </p:cNvSpPr>
          <p:nvPr>
            <p:ph type="title"/>
          </p:nvPr>
        </p:nvSpPr>
        <p:spPr>
          <a:xfrm>
            <a:off x="457200" y="685800"/>
            <a:ext cx="8229600" cy="609600"/>
          </a:xfrm>
        </p:spPr>
        <p:txBody>
          <a:bodyPr anchor="t"/>
          <a:lstStyle/>
          <a:p>
            <a:r>
              <a:rPr lang="en-US">
                <a:solidFill>
                  <a:srgbClr val="006699"/>
                </a:solidFill>
              </a:rPr>
              <a:t>Newtonian and Non-Newtonian Fluid</a:t>
            </a:r>
          </a:p>
        </p:txBody>
      </p:sp>
    </p:spTree>
  </p:cSld>
  <p:clrMapOvr>
    <a:masterClrMapping/>
  </p:clrMapOvr>
  <p:transition>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3"/>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6" name="Rectangle 7"/>
          <p:cNvSpPr>
            <a:spLocks noGrp="1" noChangeArrowheads="1"/>
          </p:cNvSpPr>
          <p:nvPr>
            <p:ph type="sldNum" sz="quarter" idx="4"/>
          </p:nvPr>
        </p:nvSpPr>
        <p:spPr/>
        <p:txBody>
          <a:bodyPr/>
          <a:lstStyle/>
          <a:p>
            <a:fld id="{66DDEF2D-C03B-4FC9-BEE6-7858D0DE566E}" type="slidenum">
              <a:rPr lang="en-US"/>
              <a:pPr/>
              <a:t>2</a:t>
            </a:fld>
            <a:endParaRPr lang="en-US"/>
          </a:p>
        </p:txBody>
      </p:sp>
      <p:graphicFrame>
        <p:nvGraphicFramePr>
          <p:cNvPr id="9" name="Table 8"/>
          <p:cNvGraphicFramePr>
            <a:graphicFrameLocks noGrp="1"/>
          </p:cNvGraphicFramePr>
          <p:nvPr/>
        </p:nvGraphicFramePr>
        <p:xfrm>
          <a:off x="533400" y="1143000"/>
          <a:ext cx="8077199" cy="5511212"/>
        </p:xfrm>
        <a:graphic>
          <a:graphicData uri="http://schemas.openxmlformats.org/drawingml/2006/table">
            <a:tbl>
              <a:tblPr/>
              <a:tblGrid>
                <a:gridCol w="598311"/>
                <a:gridCol w="6066209"/>
                <a:gridCol w="1412679"/>
              </a:tblGrid>
              <a:tr h="298200">
                <a:tc>
                  <a:txBody>
                    <a:bodyPr/>
                    <a:lstStyle/>
                    <a:p>
                      <a:pPr marL="0" marR="0" algn="l">
                        <a:lnSpc>
                          <a:spcPct val="115000"/>
                        </a:lnSpc>
                        <a:spcBef>
                          <a:spcPts val="0"/>
                        </a:spcBef>
                        <a:spcAft>
                          <a:spcPts val="0"/>
                        </a:spcAft>
                      </a:pPr>
                      <a:r>
                        <a:rPr lang="en-US" sz="1800" b="1" dirty="0">
                          <a:latin typeface="Calibri"/>
                          <a:ea typeface="Calibri"/>
                          <a:cs typeface="Times New Roman"/>
                        </a:rPr>
                        <a:t>Ser</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b="1">
                          <a:latin typeface="Calibri"/>
                          <a:ea typeface="Calibri"/>
                          <a:cs typeface="Times New Roman"/>
                        </a:rPr>
                        <a:t>Topic</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800" b="1">
                          <a:latin typeface="Calibri"/>
                          <a:ea typeface="Calibri"/>
                          <a:cs typeface="Times New Roman"/>
                        </a:rPr>
                        <a:t>Remarks</a:t>
                      </a: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dirty="0">
                          <a:latin typeface="Calibri"/>
                          <a:ea typeface="Calibri"/>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Development and Scope of Fluid Mechanics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dirty="0" smtClean="0">
                          <a:latin typeface="Calibri"/>
                          <a:ea typeface="Calibri"/>
                          <a:cs typeface="Times New Roman"/>
                        </a:rPr>
                        <a:t>Lt Col </a:t>
                      </a:r>
                      <a:r>
                        <a:rPr lang="en-US" sz="1600" dirty="0" err="1" smtClean="0">
                          <a:latin typeface="Calibri"/>
                          <a:ea typeface="Calibri"/>
                          <a:cs typeface="Times New Roman"/>
                        </a:rPr>
                        <a:t>Zakir</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a:latin typeface="Calibri"/>
                          <a:ea typeface="Calibri"/>
                          <a:cs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Fluid Properties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600" dirty="0" smtClean="0">
                          <a:latin typeface="Calibri"/>
                          <a:ea typeface="Calibri"/>
                          <a:cs typeface="Times New Roman"/>
                        </a:rPr>
                        <a:t>Lt Col </a:t>
                      </a:r>
                      <a:r>
                        <a:rPr lang="en-US" sz="1600" dirty="0" err="1" smtClean="0">
                          <a:latin typeface="Calibri"/>
                          <a:ea typeface="Calibri"/>
                          <a:cs typeface="Times New Roman"/>
                        </a:rPr>
                        <a:t>Zakir</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a:latin typeface="Calibri"/>
                          <a:ea typeface="Calibri"/>
                          <a:cs typeface="Times New Roman"/>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Fluid Statics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600" dirty="0" smtClean="0">
                          <a:latin typeface="Calibri"/>
                          <a:ea typeface="Calibri"/>
                          <a:cs typeface="Times New Roman"/>
                        </a:rPr>
                        <a:t>Lt Col </a:t>
                      </a:r>
                      <a:r>
                        <a:rPr lang="en-US" sz="1600" dirty="0" err="1" smtClean="0">
                          <a:latin typeface="Calibri"/>
                          <a:ea typeface="Calibri"/>
                          <a:cs typeface="Times New Roman"/>
                        </a:rPr>
                        <a:t>Zakir</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a:latin typeface="Calibri"/>
                          <a:ea typeface="Calibri"/>
                          <a:cs typeface="Times New Roman"/>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Kinematics of Fluid Flow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9504">
                <a:tc>
                  <a:txBody>
                    <a:bodyPr/>
                    <a:lstStyle/>
                    <a:p>
                      <a:pPr marL="0" marR="0" algn="l">
                        <a:lnSpc>
                          <a:spcPct val="115000"/>
                        </a:lnSpc>
                        <a:spcBef>
                          <a:spcPts val="0"/>
                        </a:spcBef>
                        <a:spcAft>
                          <a:spcPts val="0"/>
                        </a:spcAft>
                      </a:pPr>
                      <a:r>
                        <a:rPr lang="en-US" sz="1600">
                          <a:latin typeface="Calibri"/>
                          <a:ea typeface="Calibri"/>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dirty="0">
                          <a:latin typeface="Calibri"/>
                          <a:ea typeface="Calibri"/>
                          <a:cs typeface="Times New Roman"/>
                        </a:rPr>
                        <a:t>Fluid Flow Concepts and Basic Equations:</a:t>
                      </a:r>
                    </a:p>
                    <a:p>
                      <a:pPr marL="0" marR="0" algn="l">
                        <a:lnSpc>
                          <a:spcPct val="115000"/>
                        </a:lnSpc>
                        <a:spcBef>
                          <a:spcPts val="0"/>
                        </a:spcBef>
                        <a:spcAft>
                          <a:spcPts val="0"/>
                        </a:spcAft>
                      </a:pPr>
                      <a:r>
                        <a:rPr lang="en-US" sz="1600" dirty="0">
                          <a:latin typeface="Calibri"/>
                          <a:ea typeface="Calibri"/>
                          <a:cs typeface="Times New Roman"/>
                        </a:rPr>
                        <a:t>Continuity Equation, Bernoulli’s </a:t>
                      </a:r>
                      <a:r>
                        <a:rPr lang="en-US" sz="1600" dirty="0" smtClean="0">
                          <a:latin typeface="Calibri"/>
                          <a:ea typeface="Calibri"/>
                          <a:cs typeface="Times New Roman"/>
                        </a:rPr>
                        <a:t>Equation,  Energy </a:t>
                      </a:r>
                      <a:r>
                        <a:rPr lang="en-US" sz="1600" dirty="0">
                          <a:latin typeface="Calibri"/>
                          <a:ea typeface="Calibri"/>
                          <a:cs typeface="Times New Roman"/>
                        </a:rPr>
                        <a:t>Equation, Momentum </a:t>
                      </a:r>
                      <a:r>
                        <a:rPr lang="en-US" sz="1600" dirty="0" smtClean="0">
                          <a:latin typeface="Calibri"/>
                          <a:ea typeface="Calibri"/>
                          <a:cs typeface="Times New Roman"/>
                        </a:rPr>
                        <a:t>Equation,  Forces in Fluid Flow</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a:latin typeface="Calibri"/>
                          <a:ea typeface="Calibri"/>
                          <a:cs typeface="Times New Roman"/>
                        </a:rPr>
                        <a:t>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Similitude and Dimensional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600" dirty="0" smtClean="0">
                          <a:latin typeface="Calibri"/>
                          <a:ea typeface="Calibri"/>
                          <a:cs typeface="Times New Roman"/>
                        </a:rPr>
                        <a:t>Lt Col </a:t>
                      </a:r>
                      <a:r>
                        <a:rPr lang="en-US" sz="1600" dirty="0" err="1" smtClean="0">
                          <a:latin typeface="Calibri"/>
                          <a:ea typeface="Calibri"/>
                          <a:cs typeface="Times New Roman"/>
                        </a:rPr>
                        <a:t>Zakir</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a:latin typeface="Calibri"/>
                          <a:ea typeface="Calibri"/>
                          <a:cs typeface="Times New Roman"/>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Steady Incompressible Flow in Pressure Conduits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a:latin typeface="Calibri"/>
                          <a:ea typeface="Calibri"/>
                          <a:cs typeface="Times New Roman"/>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Laminar and Turbulent Flow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a:latin typeface="Calibri"/>
                          <a:ea typeface="Calibri"/>
                          <a:cs typeface="Times New Roman"/>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General Equation for Fluid Friction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a:latin typeface="Calibri"/>
                          <a:ea typeface="Calibri"/>
                          <a:cs typeface="Times New Roman"/>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Empirical Equation for Pipe Flow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5067">
                <a:tc>
                  <a:txBody>
                    <a:bodyPr/>
                    <a:lstStyle/>
                    <a:p>
                      <a:pPr marL="0" marR="0" algn="l">
                        <a:lnSpc>
                          <a:spcPct val="115000"/>
                        </a:lnSpc>
                        <a:spcBef>
                          <a:spcPts val="0"/>
                        </a:spcBef>
                        <a:spcAft>
                          <a:spcPts val="0"/>
                        </a:spcAft>
                      </a:pPr>
                      <a:r>
                        <a:rPr lang="en-US" sz="1600">
                          <a:latin typeface="Calibri"/>
                          <a:ea typeface="Calibri"/>
                          <a:cs typeface="Times New Roman"/>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Minor Losses in Pipe Flow</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16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134">
                <a:tc>
                  <a:txBody>
                    <a:bodyPr/>
                    <a:lstStyle/>
                    <a:p>
                      <a:pPr marL="0" marR="0" algn="l">
                        <a:lnSpc>
                          <a:spcPct val="115000"/>
                        </a:lnSpc>
                        <a:spcBef>
                          <a:spcPts val="0"/>
                        </a:spcBef>
                        <a:spcAft>
                          <a:spcPts val="0"/>
                        </a:spcAft>
                      </a:pPr>
                      <a:r>
                        <a:rPr lang="en-US" sz="1600">
                          <a:latin typeface="Calibri"/>
                          <a:ea typeface="Calibri"/>
                          <a:cs typeface="Times New Roman"/>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a:latin typeface="Calibri"/>
                          <a:ea typeface="Calibri"/>
                          <a:cs typeface="Times New Roman"/>
                        </a:rPr>
                        <a:t>Fluid Measurement:</a:t>
                      </a:r>
                    </a:p>
                    <a:p>
                      <a:pPr marL="0" marR="0" algn="l">
                        <a:lnSpc>
                          <a:spcPct val="115000"/>
                        </a:lnSpc>
                        <a:spcBef>
                          <a:spcPts val="0"/>
                        </a:spcBef>
                        <a:spcAft>
                          <a:spcPts val="0"/>
                        </a:spcAft>
                      </a:pPr>
                      <a:r>
                        <a:rPr lang="en-US" sz="1600">
                          <a:latin typeface="Calibri"/>
                          <a:ea typeface="Calibri"/>
                          <a:cs typeface="Times New Roman"/>
                        </a:rPr>
                        <a:t>Pitot Tube, Orifice, Mouthpiece, Nozzle, Venturimeter, Weir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600" dirty="0" smtClean="0">
                          <a:latin typeface="Calibri"/>
                          <a:ea typeface="Calibri"/>
                          <a:cs typeface="Times New Roman"/>
                        </a:rPr>
                        <a:t>Lt Col </a:t>
                      </a:r>
                      <a:r>
                        <a:rPr lang="en-US" sz="1600" dirty="0" err="1" smtClean="0">
                          <a:latin typeface="Calibri"/>
                          <a:ea typeface="Calibri"/>
                          <a:cs typeface="Times New Roman"/>
                        </a:rPr>
                        <a:t>Zakir</a:t>
                      </a: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5201">
                <a:tc>
                  <a:txBody>
                    <a:bodyPr/>
                    <a:lstStyle/>
                    <a:p>
                      <a:pPr marL="0" marR="0" algn="l">
                        <a:lnSpc>
                          <a:spcPct val="115000"/>
                        </a:lnSpc>
                        <a:spcBef>
                          <a:spcPts val="0"/>
                        </a:spcBef>
                        <a:spcAft>
                          <a:spcPts val="0"/>
                        </a:spcAft>
                      </a:pPr>
                      <a:r>
                        <a:rPr lang="en-US" sz="1600">
                          <a:latin typeface="Calibri"/>
                          <a:ea typeface="Calibri"/>
                          <a:cs typeface="Times New Roman"/>
                        </a:rPr>
                        <a:t>13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600" dirty="0">
                          <a:latin typeface="Calibri"/>
                          <a:ea typeface="Calibri"/>
                          <a:cs typeface="Times New Roman"/>
                        </a:rPr>
                        <a:t>Pipe Flow Problems:</a:t>
                      </a:r>
                    </a:p>
                    <a:p>
                      <a:pPr marL="0" marR="0" algn="l">
                        <a:lnSpc>
                          <a:spcPct val="115000"/>
                        </a:lnSpc>
                        <a:spcBef>
                          <a:spcPts val="0"/>
                        </a:spcBef>
                        <a:spcAft>
                          <a:spcPts val="0"/>
                        </a:spcAft>
                      </a:pPr>
                      <a:r>
                        <a:rPr lang="en-US" sz="1600" dirty="0">
                          <a:latin typeface="Calibri"/>
                          <a:ea typeface="Calibri"/>
                          <a:cs typeface="Times New Roman"/>
                        </a:rPr>
                        <a:t>Pipes in Series and Parallel, Branching Pipes</a:t>
                      </a:r>
                    </a:p>
                    <a:p>
                      <a:pPr marL="0" marR="0" algn="l">
                        <a:lnSpc>
                          <a:spcPct val="115000"/>
                        </a:lnSpc>
                        <a:spcBef>
                          <a:spcPts val="0"/>
                        </a:spcBef>
                        <a:spcAft>
                          <a:spcPts val="0"/>
                        </a:spcAft>
                      </a:pPr>
                      <a:r>
                        <a:rPr lang="en-US" sz="1600" dirty="0">
                          <a:latin typeface="Calibri"/>
                          <a:ea typeface="Calibri"/>
                          <a:cs typeface="Times New Roman"/>
                        </a:rPr>
                        <a:t>Pipe Networks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endParaRPr lang="en-US" sz="16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3276600" y="685800"/>
            <a:ext cx="3962400" cy="486287"/>
          </a:xfrm>
          <a:prstGeom prst="rect">
            <a:avLst/>
          </a:prstGeom>
          <a:noFill/>
        </p:spPr>
        <p:txBody>
          <a:bodyPr wrap="square" rtlCol="0">
            <a:spAutoFit/>
          </a:bodyPr>
          <a:lstStyle/>
          <a:p>
            <a:r>
              <a:rPr lang="en-US" u="sng" dirty="0" smtClean="0"/>
              <a:t>Syllabus </a:t>
            </a:r>
            <a:endParaRPr lang="en-US" u="sng" dirty="0"/>
          </a:p>
        </p:txBody>
      </p:sp>
    </p:spTree>
  </p:cSld>
  <p:clrMapOvr>
    <a:masterClrMapping/>
  </p:clrMapOvr>
  <p:transition>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1"/>
          </p:nvPr>
        </p:nvSpPr>
        <p:spPr/>
        <p:txBody>
          <a:bodyPr/>
          <a:lstStyle/>
          <a:p>
            <a:fld id="{9D7C4DE4-5FB4-436F-B700-3B816C200D5B}" type="slidenum">
              <a:rPr lang="en-US"/>
              <a:pPr/>
              <a:t>20</a:t>
            </a:fld>
            <a:endParaRPr lang="en-US"/>
          </a:p>
        </p:txBody>
      </p:sp>
      <p:sp>
        <p:nvSpPr>
          <p:cNvPr id="9" name="Footer Placeholder 4"/>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72738" name="Text Box 2"/>
          <p:cNvSpPr txBox="1">
            <a:spLocks noChangeArrowheads="1"/>
          </p:cNvSpPr>
          <p:nvPr/>
        </p:nvSpPr>
        <p:spPr bwMode="auto">
          <a:xfrm>
            <a:off x="762000" y="304800"/>
            <a:ext cx="184150" cy="946150"/>
          </a:xfrm>
          <a:prstGeom prst="rect">
            <a:avLst/>
          </a:prstGeom>
          <a:noFill/>
          <a:ln w="12700" cap="sq">
            <a:noFill/>
            <a:miter lim="800000"/>
            <a:headEnd type="none" w="sm" len="sm"/>
            <a:tailEnd type="none" w="sm" len="sm"/>
          </a:ln>
          <a:effectLst/>
        </p:spPr>
        <p:txBody>
          <a:bodyPr wrap="none">
            <a:spAutoFit/>
          </a:bodyPr>
          <a:lstStyle/>
          <a:p>
            <a:pPr>
              <a:lnSpc>
                <a:spcPct val="100000"/>
              </a:lnSpc>
            </a:pPr>
            <a:endParaRPr lang="en-GB" sz="2800">
              <a:solidFill>
                <a:srgbClr val="FF0000"/>
              </a:solidFill>
              <a:latin typeface="Times New Roman" pitchFamily="18" charset="0"/>
            </a:endParaRPr>
          </a:p>
          <a:p>
            <a:pPr>
              <a:lnSpc>
                <a:spcPct val="100000"/>
              </a:lnSpc>
            </a:pPr>
            <a:endParaRPr lang="en-US" sz="2800" b="0">
              <a:solidFill>
                <a:srgbClr val="FF0000"/>
              </a:solidFill>
              <a:latin typeface="Times New Roman" pitchFamily="18" charset="0"/>
            </a:endParaRPr>
          </a:p>
        </p:txBody>
      </p:sp>
      <p:sp>
        <p:nvSpPr>
          <p:cNvPr id="372739" name="AutoShape 3">
            <a:hlinkClick r:id="" action="ppaction://noaction" highlightClick="1"/>
          </p:cNvPr>
          <p:cNvSpPr>
            <a:spLocks noChangeAspect="1" noChangeArrowheads="1"/>
          </p:cNvSpPr>
          <p:nvPr/>
        </p:nvSpPr>
        <p:spPr bwMode="auto">
          <a:xfrm>
            <a:off x="8686800" y="6578600"/>
            <a:ext cx="365125" cy="203200"/>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pic>
        <p:nvPicPr>
          <p:cNvPr id="372740" name="Picture 4" descr="Rheology"/>
          <p:cNvPicPr>
            <a:picLocks noGrp="1" noChangeAspect="1" noChangeArrowheads="1"/>
          </p:cNvPicPr>
          <p:nvPr>
            <p:ph/>
          </p:nvPr>
        </p:nvPicPr>
        <p:blipFill>
          <a:blip r:embed="rId2"/>
          <a:srcRect/>
          <a:stretch>
            <a:fillRect/>
          </a:stretch>
        </p:blipFill>
        <p:spPr>
          <a:xfrm>
            <a:off x="1473200" y="1219200"/>
            <a:ext cx="4013200" cy="3165475"/>
          </a:xfrm>
          <a:noFill/>
          <a:ln/>
        </p:spPr>
      </p:pic>
      <p:sp>
        <p:nvSpPr>
          <p:cNvPr id="372741" name="Rectangle 5"/>
          <p:cNvSpPr>
            <a:spLocks noChangeArrowheads="1"/>
          </p:cNvSpPr>
          <p:nvPr/>
        </p:nvSpPr>
        <p:spPr bwMode="auto">
          <a:xfrm>
            <a:off x="5791200" y="2527300"/>
            <a:ext cx="1905000" cy="825500"/>
          </a:xfrm>
          <a:prstGeom prst="rect">
            <a:avLst/>
          </a:prstGeom>
          <a:noFill/>
          <a:ln w="12700" cap="sq">
            <a:noFill/>
            <a:miter lim="800000"/>
            <a:headEnd type="none" w="sm" len="sm"/>
            <a:tailEnd type="none" w="sm" len="sm"/>
          </a:ln>
          <a:effectLst/>
        </p:spPr>
        <p:txBody>
          <a:bodyPr anchor="ctr">
            <a:spAutoFit/>
          </a:bodyPr>
          <a:lstStyle/>
          <a:p>
            <a:pPr eaLnBrk="0" hangingPunct="0">
              <a:lnSpc>
                <a:spcPct val="100000"/>
              </a:lnSpc>
              <a:tabLst>
                <a:tab pos="457200" algn="l"/>
              </a:tabLst>
            </a:pPr>
            <a:r>
              <a:rPr lang="en-US" sz="1600" dirty="0">
                <a:solidFill>
                  <a:srgbClr val="002060"/>
                </a:solidFill>
              </a:rPr>
              <a:t>Figure 1.1</a:t>
            </a:r>
            <a:r>
              <a:rPr lang="en-US" sz="1600" b="0" dirty="0">
                <a:solidFill>
                  <a:srgbClr val="002060"/>
                </a:solidFill>
              </a:rPr>
              <a:t> </a:t>
            </a:r>
          </a:p>
          <a:p>
            <a:pPr eaLnBrk="0" hangingPunct="0">
              <a:lnSpc>
                <a:spcPct val="100000"/>
              </a:lnSpc>
              <a:tabLst>
                <a:tab pos="457200" algn="l"/>
              </a:tabLst>
            </a:pPr>
            <a:r>
              <a:rPr lang="en-US" sz="1600" b="0" dirty="0">
                <a:solidFill>
                  <a:srgbClr val="002060"/>
                </a:solidFill>
              </a:rPr>
              <a:t>Shear stress vs. velocity gradient</a:t>
            </a:r>
          </a:p>
        </p:txBody>
      </p:sp>
      <p:sp>
        <p:nvSpPr>
          <p:cNvPr id="372742" name="Rectangle 6"/>
          <p:cNvSpPr>
            <a:spLocks noChangeArrowheads="1"/>
          </p:cNvSpPr>
          <p:nvPr/>
        </p:nvSpPr>
        <p:spPr bwMode="auto">
          <a:xfrm>
            <a:off x="533400" y="4495800"/>
            <a:ext cx="8077200" cy="1803400"/>
          </a:xfrm>
          <a:prstGeom prst="rect">
            <a:avLst/>
          </a:prstGeom>
          <a:noFill/>
          <a:ln w="12700" cap="sq">
            <a:noFill/>
            <a:miter lim="800000"/>
            <a:headEnd type="none" w="sm" len="sm"/>
            <a:tailEnd type="none" w="sm" len="sm"/>
          </a:ln>
          <a:effectLst/>
        </p:spPr>
        <p:txBody>
          <a:bodyPr anchor="ctr">
            <a:spAutoFit/>
          </a:bodyPr>
          <a:lstStyle/>
          <a:p>
            <a:pPr>
              <a:lnSpc>
                <a:spcPct val="100000"/>
              </a:lnSpc>
              <a:tabLst>
                <a:tab pos="1541463" algn="l"/>
                <a:tab pos="1719263" algn="l"/>
              </a:tabLst>
            </a:pPr>
            <a:r>
              <a:rPr lang="en-US" sz="1600" dirty="0">
                <a:solidFill>
                  <a:srgbClr val="002060"/>
                </a:solidFill>
                <a:latin typeface="Trebuchet MS" pitchFamily="34" charset="0"/>
              </a:rPr>
              <a:t>Bingham plastic	</a:t>
            </a:r>
            <a:r>
              <a:rPr lang="en-US" sz="1600" b="0" dirty="0">
                <a:solidFill>
                  <a:srgbClr val="002060"/>
                </a:solidFill>
                <a:latin typeface="Trebuchet MS" pitchFamily="34" charset="0"/>
              </a:rPr>
              <a:t>: 	resist a small shear stress but flow easily under large shear 			stresses, e.g. sewage sludge, toothpaste, and jellies.</a:t>
            </a:r>
            <a:endParaRPr lang="en-US" sz="1600" b="0" u="sng" dirty="0">
              <a:solidFill>
                <a:srgbClr val="002060"/>
              </a:solidFill>
              <a:latin typeface="Trebuchet MS" pitchFamily="34" charset="0"/>
            </a:endParaRPr>
          </a:p>
          <a:p>
            <a:pPr>
              <a:lnSpc>
                <a:spcPct val="100000"/>
              </a:lnSpc>
              <a:tabLst>
                <a:tab pos="1541463" algn="l"/>
                <a:tab pos="1719263" algn="l"/>
              </a:tabLst>
            </a:pPr>
            <a:r>
              <a:rPr lang="en-US" sz="1600" dirty="0">
                <a:solidFill>
                  <a:srgbClr val="002060"/>
                </a:solidFill>
                <a:latin typeface="Trebuchet MS" pitchFamily="34" charset="0"/>
              </a:rPr>
              <a:t>Pseudo plastic</a:t>
            </a:r>
            <a:r>
              <a:rPr lang="en-US" sz="1600" b="0" dirty="0">
                <a:solidFill>
                  <a:srgbClr val="002060"/>
                </a:solidFill>
                <a:latin typeface="Trebuchet MS" pitchFamily="34" charset="0"/>
              </a:rPr>
              <a:t> 	: 	most non-Newtonian fluids fall under this group. Viscosity 			decreases with increasing velocity gradient, e.g. colloidal 			substances like clay, milk, and cement.</a:t>
            </a:r>
          </a:p>
          <a:p>
            <a:pPr>
              <a:lnSpc>
                <a:spcPct val="100000"/>
              </a:lnSpc>
              <a:tabLst>
                <a:tab pos="1541463" algn="l"/>
                <a:tab pos="1719263" algn="l"/>
              </a:tabLst>
            </a:pPr>
            <a:r>
              <a:rPr lang="en-US" sz="1600" dirty="0">
                <a:solidFill>
                  <a:srgbClr val="002060"/>
                </a:solidFill>
                <a:latin typeface="Trebuchet MS" pitchFamily="34" charset="0"/>
              </a:rPr>
              <a:t>Dilatants	</a:t>
            </a:r>
            <a:r>
              <a:rPr lang="en-US" sz="1600" b="0" dirty="0">
                <a:solidFill>
                  <a:srgbClr val="002060"/>
                </a:solidFill>
                <a:latin typeface="Trebuchet MS" pitchFamily="34" charset="0"/>
              </a:rPr>
              <a:t>: 	viscosity decreases with increasing velocity gradient, e.g. 			quicksand. </a:t>
            </a:r>
          </a:p>
        </p:txBody>
      </p:sp>
    </p:spTree>
  </p:cSld>
  <p:clrMapOvr>
    <a:masterClrMapping/>
  </p:clrMapOvr>
  <p:transition>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4"/>
          <p:cNvSpPr>
            <a:spLocks noGrp="1"/>
          </p:cNvSpPr>
          <p:nvPr>
            <p:ph type="sldNum" sz="quarter" idx="11"/>
          </p:nvPr>
        </p:nvSpPr>
        <p:spPr/>
        <p:txBody>
          <a:bodyPr/>
          <a:lstStyle/>
          <a:p>
            <a:fld id="{3D7E0B77-658A-490E-8FD6-85BDB7945C3C}" type="slidenum">
              <a:rPr lang="en-US"/>
              <a:pPr/>
              <a:t>21</a:t>
            </a:fld>
            <a:endParaRPr lang="en-US"/>
          </a:p>
        </p:txBody>
      </p:sp>
      <p:sp>
        <p:nvSpPr>
          <p:cNvPr id="33"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73790" name="Rectangle 30"/>
          <p:cNvSpPr>
            <a:spLocks noChangeArrowheads="1"/>
          </p:cNvSpPr>
          <p:nvPr/>
        </p:nvSpPr>
        <p:spPr bwMode="auto">
          <a:xfrm>
            <a:off x="457200" y="1752600"/>
            <a:ext cx="8077200" cy="4273550"/>
          </a:xfrm>
          <a:prstGeom prst="rect">
            <a:avLst/>
          </a:prstGeom>
          <a:noFill/>
          <a:ln w="12700" cap="sq">
            <a:noFill/>
            <a:miter lim="800000"/>
            <a:headEnd type="none" w="sm" len="sm"/>
            <a:tailEnd type="none" w="sm" len="sm"/>
          </a:ln>
          <a:effectLst/>
        </p:spPr>
        <p:txBody>
          <a:bodyPr>
            <a:spAutoFit/>
          </a:bodyPr>
          <a:lstStyle/>
          <a:p>
            <a:pPr eaLnBrk="0" hangingPunct="0">
              <a:lnSpc>
                <a:spcPct val="100000"/>
              </a:lnSpc>
            </a:pPr>
            <a:r>
              <a:rPr lang="en-US" sz="2600" b="0">
                <a:solidFill>
                  <a:schemeClr val="hlink"/>
                </a:solidFill>
                <a:latin typeface="Trebuchet MS" pitchFamily="34" charset="0"/>
              </a:rPr>
              <a:t>Primary Units</a:t>
            </a: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endParaRPr lang="en-US" sz="1800" b="0">
              <a:solidFill>
                <a:schemeClr val="bg2"/>
              </a:solidFill>
              <a:latin typeface="Trebuchet MS" pitchFamily="34" charset="0"/>
              <a:ea typeface="Times New Roman" pitchFamily="18" charset="0"/>
              <a:cs typeface="Arial" charset="0"/>
            </a:endParaRPr>
          </a:p>
          <a:p>
            <a:pPr eaLnBrk="0" hangingPunct="0">
              <a:lnSpc>
                <a:spcPct val="100000"/>
              </a:lnSpc>
            </a:pPr>
            <a:r>
              <a:rPr lang="en-US" sz="1600" b="0">
                <a:solidFill>
                  <a:schemeClr val="bg2"/>
                </a:solidFill>
                <a:latin typeface="Trebuchet MS" pitchFamily="34" charset="0"/>
                <a:ea typeface="Times New Roman" pitchFamily="18" charset="0"/>
                <a:cs typeface="Arial" charset="0"/>
              </a:rPr>
              <a:t>In fluid mechanics we are generally only interested in the top four units from this table.</a:t>
            </a:r>
          </a:p>
        </p:txBody>
      </p:sp>
      <p:sp>
        <p:nvSpPr>
          <p:cNvPr id="373762" name="Rectangle 2"/>
          <p:cNvSpPr>
            <a:spLocks noGrp="1" noChangeArrowheads="1"/>
          </p:cNvSpPr>
          <p:nvPr>
            <p:ph type="title"/>
          </p:nvPr>
        </p:nvSpPr>
        <p:spPr>
          <a:xfrm>
            <a:off x="457200" y="685800"/>
            <a:ext cx="8229600" cy="533400"/>
          </a:xfrm>
        </p:spPr>
        <p:txBody>
          <a:bodyPr anchor="t"/>
          <a:lstStyle/>
          <a:p>
            <a:pPr marL="838200" indent="-838200"/>
            <a:r>
              <a:rPr lang="en-US" b="0">
                <a:solidFill>
                  <a:srgbClr val="006699"/>
                </a:solidFill>
              </a:rPr>
              <a:t>1.2 </a:t>
            </a:r>
            <a:r>
              <a:rPr lang="en-US">
                <a:solidFill>
                  <a:srgbClr val="006699"/>
                </a:solidFill>
              </a:rPr>
              <a:t>Engineering Units</a:t>
            </a:r>
            <a:r>
              <a:rPr lang="en-US" i="1">
                <a:solidFill>
                  <a:srgbClr val="006699"/>
                </a:solidFill>
              </a:rPr>
              <a:t/>
            </a:r>
            <a:br>
              <a:rPr lang="en-US" i="1">
                <a:solidFill>
                  <a:srgbClr val="006699"/>
                </a:solidFill>
              </a:rPr>
            </a:br>
            <a:endParaRPr lang="en-US" i="1">
              <a:solidFill>
                <a:srgbClr val="006699"/>
              </a:solidFill>
            </a:endParaRPr>
          </a:p>
        </p:txBody>
      </p:sp>
      <p:graphicFrame>
        <p:nvGraphicFramePr>
          <p:cNvPr id="373802" name="Group 42"/>
          <p:cNvGraphicFramePr>
            <a:graphicFrameLocks noGrp="1"/>
          </p:cNvGraphicFramePr>
          <p:nvPr/>
        </p:nvGraphicFramePr>
        <p:xfrm>
          <a:off x="1295400" y="2438400"/>
          <a:ext cx="4648200" cy="2578419"/>
        </p:xfrm>
        <a:graphic>
          <a:graphicData uri="http://schemas.openxmlformats.org/drawingml/2006/table">
            <a:tbl>
              <a:tblPr/>
              <a:tblGrid>
                <a:gridCol w="1835150"/>
                <a:gridCol w="2813050"/>
              </a:tblGrid>
              <a:tr h="249238">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Quantity</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solidFill>
                      <a:schemeClr val="hlink">
                        <a:alpha val="50000"/>
                      </a:schemeClr>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SI Unit</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solidFill>
                      <a:schemeClr val="hlink">
                        <a:alpha val="50000"/>
                      </a:schemeClr>
                    </a:solidFill>
                  </a:tcPr>
                </a:tc>
              </a:tr>
              <a:tr h="3746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Length</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Metre, m</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37306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Mass</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Kilogram, kg</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3746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Time</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Seconds, s</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37306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Temperature</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Kelvin, K</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37465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Current</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Ampere, A</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37306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Luminosity</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Candela</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bl>
          </a:graphicData>
        </a:graphic>
      </p:graphicFrame>
      <p:sp>
        <p:nvSpPr>
          <p:cNvPr id="373791" name="AutoShape 31">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Slide Number Placeholder 4"/>
          <p:cNvSpPr>
            <a:spLocks noGrp="1"/>
          </p:cNvSpPr>
          <p:nvPr>
            <p:ph type="sldNum" sz="quarter" idx="11"/>
          </p:nvPr>
        </p:nvSpPr>
        <p:spPr/>
        <p:txBody>
          <a:bodyPr/>
          <a:lstStyle/>
          <a:p>
            <a:fld id="{4E0542B7-E06B-4716-AA13-8B5039C59C4E}" type="slidenum">
              <a:rPr lang="en-US"/>
              <a:pPr/>
              <a:t>22</a:t>
            </a:fld>
            <a:endParaRPr lang="en-US"/>
          </a:p>
        </p:txBody>
      </p:sp>
      <p:sp>
        <p:nvSpPr>
          <p:cNvPr id="60"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74786" name="Rectangle 2"/>
          <p:cNvSpPr>
            <a:spLocks noChangeArrowheads="1"/>
          </p:cNvSpPr>
          <p:nvPr/>
        </p:nvSpPr>
        <p:spPr bwMode="auto">
          <a:xfrm>
            <a:off x="228600" y="1736725"/>
            <a:ext cx="3048000" cy="396875"/>
          </a:xfrm>
          <a:prstGeom prst="rect">
            <a:avLst/>
          </a:prstGeom>
          <a:noFill/>
          <a:ln w="12700" cap="sq">
            <a:noFill/>
            <a:miter lim="800000"/>
            <a:headEnd type="none" w="sm" len="sm"/>
            <a:tailEnd type="none" w="sm" len="sm"/>
          </a:ln>
          <a:effectLst/>
        </p:spPr>
        <p:txBody>
          <a:bodyPr lIns="549102" tIns="0" rIns="0" bIns="0">
            <a:spAutoFit/>
          </a:bodyPr>
          <a:lstStyle/>
          <a:p>
            <a:pPr eaLnBrk="0" hangingPunct="0">
              <a:lnSpc>
                <a:spcPct val="100000"/>
              </a:lnSpc>
            </a:pPr>
            <a:r>
              <a:rPr lang="en-US" sz="2600" b="0">
                <a:solidFill>
                  <a:schemeClr val="hlink"/>
                </a:solidFill>
                <a:latin typeface="Trebuchet MS" pitchFamily="34" charset="0"/>
                <a:cs typeface="Arial" charset="0"/>
              </a:rPr>
              <a:t>Derived Units</a:t>
            </a:r>
            <a:endParaRPr lang="en-US" sz="2600" b="0">
              <a:solidFill>
                <a:schemeClr val="hlink"/>
              </a:solidFill>
              <a:latin typeface="Trebuchet MS" pitchFamily="34" charset="0"/>
              <a:cs typeface="Times New Roman" pitchFamily="18" charset="0"/>
            </a:endParaRPr>
          </a:p>
        </p:txBody>
      </p:sp>
      <p:graphicFrame>
        <p:nvGraphicFramePr>
          <p:cNvPr id="374848" name="Group 64"/>
          <p:cNvGraphicFramePr>
            <a:graphicFrameLocks noGrp="1"/>
          </p:cNvGraphicFramePr>
          <p:nvPr/>
        </p:nvGraphicFramePr>
        <p:xfrm>
          <a:off x="762000" y="2387600"/>
          <a:ext cx="7162800" cy="3618230"/>
        </p:xfrm>
        <a:graphic>
          <a:graphicData uri="http://schemas.openxmlformats.org/drawingml/2006/table">
            <a:tbl>
              <a:tblPr/>
              <a:tblGrid>
                <a:gridCol w="2387600"/>
                <a:gridCol w="2203450"/>
                <a:gridCol w="2571750"/>
              </a:tblGrid>
              <a:tr h="144463">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Quantity</a:t>
                      </a:r>
                      <a:endParaRPr kumimoji="0" lang="en-US" sz="16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solidFill>
                      <a:srgbClr val="33CCCC">
                        <a:alpha val="50000"/>
                      </a:srgbClr>
                    </a:solidFill>
                  </a:tcPr>
                </a:tc>
                <a:tc gridSpan="2">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600" b="1" i="0" u="none" strike="noStrike" cap="none" normalizeH="0" baseline="0" smtClean="0">
                          <a:ln>
                            <a:noFill/>
                          </a:ln>
                          <a:solidFill>
                            <a:schemeClr val="tx1"/>
                          </a:solidFill>
                          <a:effectLst/>
                          <a:latin typeface="Arial" charset="0"/>
                          <a:ea typeface="Times New Roman" pitchFamily="18" charset="0"/>
                          <a:cs typeface="Arial" charset="0"/>
                        </a:rPr>
                        <a:t>SI Unit</a:t>
                      </a:r>
                      <a:endParaRPr kumimoji="0" lang="en-US" sz="1600" b="0"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solidFill>
                      <a:srgbClr val="33CCCC">
                        <a:alpha val="50000"/>
                      </a:srgbClr>
                    </a:solidFill>
                  </a:tcPr>
                </a:tc>
                <a:tc hMerge="1">
                  <a:txBody>
                    <a:bodyPr/>
                    <a:lstStyle/>
                    <a:p>
                      <a:endParaRPr lang="en-US"/>
                    </a:p>
                  </a:txBody>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velocity</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m/s</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acceleration</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m/s</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force</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Newton (N)</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N = kg.m/s</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energy (or work)</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Joule (J)</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J = N.m = kg.m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/s</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power</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Watt (W)</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W = N.m/s = kg.m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/s</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3</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pressure (or stress)</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Pascal (P)</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P = N/m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 = kg/m/s</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density</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kg/m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3</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specific weight</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N/m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3</a:t>
                      </a: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 = kg/m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/s</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N/m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3 </a:t>
                      </a: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 kg/m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/s</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relative density</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a ratio (no units)</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dimensionless</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viscosity</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N.s/m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N.s/m</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 </a:t>
                      </a: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 kg/m/s</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r h="298450">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surface tension</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N/m</a:t>
                      </a: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tab pos="342900" algn="l"/>
                        </a:tabLst>
                      </a:pPr>
                      <a:r>
                        <a:rPr kumimoji="0" lang="en-US" sz="1200" b="1" i="0" u="none" strike="noStrike" cap="none" normalizeH="0" baseline="0" smtClean="0">
                          <a:ln>
                            <a:noFill/>
                          </a:ln>
                          <a:solidFill>
                            <a:schemeClr val="tx1"/>
                          </a:solidFill>
                          <a:effectLst/>
                          <a:latin typeface="Arial" charset="0"/>
                          <a:ea typeface="Times New Roman" pitchFamily="18" charset="0"/>
                          <a:cs typeface="Arial" charset="0"/>
                        </a:rPr>
                        <a:t>N/m = kg/s</a:t>
                      </a:r>
                      <a:r>
                        <a:rPr kumimoji="0" lang="en-US" sz="1200" b="1" i="0" u="none" strike="noStrike" cap="none" normalizeH="0" baseline="30000" smtClean="0">
                          <a:ln>
                            <a:noFill/>
                          </a:ln>
                          <a:solidFill>
                            <a:schemeClr val="tx1"/>
                          </a:solidFill>
                          <a:effectLst/>
                          <a:latin typeface="Arial" charset="0"/>
                          <a:ea typeface="Times New Roman" pitchFamily="18" charset="0"/>
                          <a:cs typeface="Arial" charset="0"/>
                        </a:rPr>
                        <a:t>2</a:t>
                      </a:r>
                      <a:endParaRPr kumimoji="0" lang="en-US" sz="1200" b="1" i="0" u="none" strike="noStrike" cap="none" normalizeH="0" baseline="0" smtClean="0">
                        <a:ln>
                          <a:noFill/>
                        </a:ln>
                        <a:solidFill>
                          <a:schemeClr val="tx1"/>
                        </a:solidFill>
                        <a:effectLst/>
                        <a:latin typeface="Arial" charset="0"/>
                        <a:ea typeface="Times New Roman" pitchFamily="18" charset="0"/>
                        <a:cs typeface="Arial" charset="0"/>
                      </a:endParaRPr>
                    </a:p>
                  </a:txBody>
                  <a:tcPr anchor="ctr" horzOverflow="overflow">
                    <a:lnL w="12700" cap="flat" cmpd="sng" algn="ctr">
                      <a:solidFill>
                        <a:srgbClr val="000000"/>
                      </a:solidFill>
                      <a:prstDash val="solid"/>
                      <a:miter lim="800000"/>
                      <a:headEnd type="none" w="sm" len="sm"/>
                      <a:tailEnd type="none" w="sm" len="sm"/>
                    </a:lnL>
                    <a:lnR w="12700" cap="flat" cmpd="sng" algn="ctr">
                      <a:solidFill>
                        <a:srgbClr val="000000"/>
                      </a:solidFill>
                      <a:prstDash val="solid"/>
                      <a:miter lim="800000"/>
                      <a:headEnd type="none" w="sm" len="sm"/>
                      <a:tailEnd type="none" w="sm" len="sm"/>
                    </a:lnR>
                    <a:lnT w="12700" cap="flat" cmpd="sng" algn="ctr">
                      <a:solidFill>
                        <a:srgbClr val="000000"/>
                      </a:solidFill>
                      <a:prstDash val="solid"/>
                      <a:miter lim="800000"/>
                      <a:headEnd type="none" w="sm" len="sm"/>
                      <a:tailEnd type="none" w="sm" len="sm"/>
                    </a:lnT>
                    <a:lnB w="12700" cap="flat" cmpd="sng" algn="ctr">
                      <a:solidFill>
                        <a:srgbClr val="000000"/>
                      </a:solidFill>
                      <a:prstDash val="solid"/>
                      <a:miter lim="800000"/>
                      <a:headEnd type="none" w="sm" len="sm"/>
                      <a:tailEnd type="none" w="sm" len="sm"/>
                    </a:lnB>
                    <a:lnTlToBr>
                      <a:noFill/>
                    </a:lnTlToBr>
                    <a:lnBlToTr>
                      <a:noFill/>
                    </a:lnBlToTr>
                    <a:pattFill prst="pct60">
                      <a:fgClr>
                        <a:srgbClr val="72DFDC"/>
                      </a:fgClr>
                      <a:bgClr>
                        <a:schemeClr val="bg1"/>
                      </a:bgClr>
                    </a:pattFill>
                  </a:tcPr>
                </a:tc>
              </a:tr>
            </a:tbl>
          </a:graphicData>
        </a:graphic>
      </p:graphicFrame>
      <p:sp>
        <p:nvSpPr>
          <p:cNvPr id="374840" name="Rectangle 56"/>
          <p:cNvSpPr>
            <a:spLocks noChangeArrowheads="1"/>
          </p:cNvSpPr>
          <p:nvPr/>
        </p:nvSpPr>
        <p:spPr bwMode="auto">
          <a:xfrm>
            <a:off x="-1588" y="5233988"/>
            <a:ext cx="527051" cy="260350"/>
          </a:xfrm>
          <a:prstGeom prst="rect">
            <a:avLst/>
          </a:prstGeom>
          <a:noFill/>
          <a:ln w="12700" cap="sq">
            <a:noFill/>
            <a:miter lim="800000"/>
            <a:headEnd type="none" w="sm" len="sm"/>
            <a:tailEnd type="none" w="sm" len="sm"/>
          </a:ln>
          <a:effectLst/>
        </p:spPr>
        <p:txBody>
          <a:bodyPr wrap="none" anchor="ctr">
            <a:spAutoFit/>
          </a:bodyPr>
          <a:lstStyle/>
          <a:p>
            <a:pPr eaLnBrk="0" hangingPunct="0">
              <a:lnSpc>
                <a:spcPct val="100000"/>
              </a:lnSpc>
              <a:tabLst>
                <a:tab pos="342900" algn="l"/>
              </a:tabLst>
            </a:pPr>
            <a:r>
              <a:rPr lang="en-US" sz="1100">
                <a:solidFill>
                  <a:schemeClr val="tx1"/>
                </a:solidFill>
                <a:ea typeface="Times New Roman" pitchFamily="18" charset="0"/>
                <a:cs typeface="Arial" charset="0"/>
              </a:rPr>
              <a:t>	</a:t>
            </a:r>
            <a:endParaRPr lang="en-US" sz="2400" b="0">
              <a:solidFill>
                <a:schemeClr val="tx1"/>
              </a:solidFill>
              <a:latin typeface="Times New Roman" pitchFamily="18" charset="0"/>
              <a:ea typeface="Times New Roman" pitchFamily="18" charset="0"/>
              <a:cs typeface="Arial" charset="0"/>
            </a:endParaRPr>
          </a:p>
        </p:txBody>
      </p:sp>
      <p:sp>
        <p:nvSpPr>
          <p:cNvPr id="374841" name="AutoShape 57">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4"/>
          <p:cNvSpPr>
            <a:spLocks noGrp="1"/>
          </p:cNvSpPr>
          <p:nvPr>
            <p:ph type="sldNum" sz="quarter" idx="11"/>
          </p:nvPr>
        </p:nvSpPr>
        <p:spPr/>
        <p:txBody>
          <a:bodyPr/>
          <a:lstStyle/>
          <a:p>
            <a:fld id="{09FB3AE0-B826-444D-ABE7-3349CBB57E6A}" type="slidenum">
              <a:rPr lang="en-US"/>
              <a:pPr/>
              <a:t>23</a:t>
            </a:fld>
            <a:endParaRPr lang="en-US"/>
          </a:p>
        </p:txBody>
      </p:sp>
      <p:sp>
        <p:nvSpPr>
          <p:cNvPr id="11"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82978" name="Rectangle 2"/>
          <p:cNvSpPr>
            <a:spLocks noGrp="1" noChangeArrowheads="1"/>
          </p:cNvSpPr>
          <p:nvPr>
            <p:ph type="title"/>
          </p:nvPr>
        </p:nvSpPr>
        <p:spPr>
          <a:xfrm>
            <a:off x="457200" y="685800"/>
            <a:ext cx="8229600" cy="642938"/>
          </a:xfrm>
        </p:spPr>
        <p:txBody>
          <a:bodyPr anchor="t"/>
          <a:lstStyle/>
          <a:p>
            <a:r>
              <a:rPr lang="en-US" sz="2800" u="sng" dirty="0">
                <a:solidFill>
                  <a:srgbClr val="006699"/>
                </a:solidFill>
              </a:rPr>
              <a:t>Bulk </a:t>
            </a:r>
            <a:r>
              <a:rPr lang="en-US" sz="2800" u="sng" dirty="0" smtClean="0">
                <a:solidFill>
                  <a:srgbClr val="006699"/>
                </a:solidFill>
              </a:rPr>
              <a:t>Modulus or Volume Modulus of Elasticity</a:t>
            </a:r>
            <a:endParaRPr lang="en-US" sz="2800" u="sng" dirty="0">
              <a:solidFill>
                <a:srgbClr val="006699"/>
              </a:solidFill>
            </a:endParaRPr>
          </a:p>
        </p:txBody>
      </p:sp>
      <p:sp>
        <p:nvSpPr>
          <p:cNvPr id="382979" name="Rectangle 3"/>
          <p:cNvSpPr>
            <a:spLocks noGrp="1" noChangeArrowheads="1"/>
          </p:cNvSpPr>
          <p:nvPr>
            <p:ph type="body" idx="1"/>
          </p:nvPr>
        </p:nvSpPr>
        <p:spPr>
          <a:xfrm>
            <a:off x="457200" y="1524000"/>
            <a:ext cx="8153400" cy="4876800"/>
          </a:xfrm>
        </p:spPr>
        <p:txBody>
          <a:bodyPr/>
          <a:lstStyle/>
          <a:p>
            <a:pPr marL="231775" indent="-231775">
              <a:lnSpc>
                <a:spcPct val="90000"/>
              </a:lnSpc>
              <a:spcBef>
                <a:spcPct val="50000"/>
              </a:spcBef>
              <a:buClr>
                <a:schemeClr val="bg2"/>
              </a:buClr>
              <a:buFont typeface="Wingdings" pitchFamily="2" charset="2"/>
              <a:buChar char="§"/>
            </a:pPr>
            <a:r>
              <a:rPr lang="en-US" sz="2000" dirty="0">
                <a:solidFill>
                  <a:schemeClr val="bg2"/>
                </a:solidFill>
                <a:latin typeface="Trebuchet MS" pitchFamily="34" charset="0"/>
              </a:rPr>
              <a:t>All fluids are compressible under the application of an external force and when the force is removed they expand back to their original volume.  </a:t>
            </a:r>
          </a:p>
          <a:p>
            <a:pPr marL="231775" indent="-231775">
              <a:lnSpc>
                <a:spcPct val="90000"/>
              </a:lnSpc>
              <a:spcBef>
                <a:spcPct val="50000"/>
              </a:spcBef>
              <a:buClr>
                <a:schemeClr val="bg2"/>
              </a:buClr>
              <a:buFont typeface="Wingdings" pitchFamily="2" charset="2"/>
              <a:buChar char="§"/>
            </a:pPr>
            <a:r>
              <a:rPr lang="en-US" sz="2000" dirty="0">
                <a:solidFill>
                  <a:schemeClr val="bg2"/>
                </a:solidFill>
                <a:latin typeface="Trebuchet MS" pitchFamily="34" charset="0"/>
              </a:rPr>
              <a:t>The compressibility of a fluid is expressed by its bulk modulus of elasticity, K, which describes the variation of volume with change of pressure, i.e</a:t>
            </a:r>
            <a:r>
              <a:rPr lang="en-US" sz="2000" dirty="0">
                <a:solidFill>
                  <a:schemeClr val="bg2"/>
                </a:solidFill>
              </a:rPr>
              <a:t>.</a:t>
            </a:r>
          </a:p>
          <a:p>
            <a:pPr marL="231775" indent="-231775">
              <a:lnSpc>
                <a:spcPct val="90000"/>
              </a:lnSpc>
              <a:spcBef>
                <a:spcPct val="50000"/>
              </a:spcBef>
              <a:buClr>
                <a:schemeClr val="bg2"/>
              </a:buClr>
              <a:buFont typeface="Wingdings" pitchFamily="2" charset="2"/>
              <a:buChar char="§"/>
            </a:pPr>
            <a:endParaRPr lang="en-US" dirty="0">
              <a:solidFill>
                <a:schemeClr val="bg2"/>
              </a:solidFill>
            </a:endParaRPr>
          </a:p>
          <a:p>
            <a:pPr marL="231775" indent="-231775">
              <a:lnSpc>
                <a:spcPct val="90000"/>
              </a:lnSpc>
              <a:spcBef>
                <a:spcPct val="50000"/>
              </a:spcBef>
              <a:buClr>
                <a:schemeClr val="bg2"/>
              </a:buClr>
              <a:buFont typeface="Wingdings" pitchFamily="2" charset="2"/>
              <a:buChar char="§"/>
            </a:pPr>
            <a:r>
              <a:rPr lang="en-US" sz="2000" dirty="0">
                <a:solidFill>
                  <a:schemeClr val="bg2"/>
                </a:solidFill>
                <a:latin typeface="Trebuchet MS" pitchFamily="34" charset="0"/>
              </a:rPr>
              <a:t>Thus, if the pressure intensity of a volume of fluid,</a:t>
            </a:r>
            <a:r>
              <a:rPr lang="en-US" sz="2000" dirty="0">
                <a:solidFill>
                  <a:schemeClr val="bg2"/>
                </a:solidFill>
              </a:rPr>
              <a:t> </a:t>
            </a:r>
            <a:r>
              <a:rPr lang="en-US" sz="2000" dirty="0" smtClean="0">
                <a:solidFill>
                  <a:schemeClr val="bg2"/>
                </a:solidFill>
                <a:sym typeface="Symbol" pitchFamily="18" charset="2"/>
              </a:rPr>
              <a:t></a:t>
            </a:r>
            <a:r>
              <a:rPr lang="en-US" sz="2000" dirty="0" smtClean="0">
                <a:solidFill>
                  <a:schemeClr val="bg2"/>
                </a:solidFill>
                <a:latin typeface="Trebuchet MS" pitchFamily="34" charset="0"/>
              </a:rPr>
              <a:t>, </a:t>
            </a:r>
            <a:r>
              <a:rPr lang="en-US" sz="2000" dirty="0">
                <a:solidFill>
                  <a:schemeClr val="bg2"/>
                </a:solidFill>
                <a:latin typeface="Trebuchet MS" pitchFamily="34" charset="0"/>
              </a:rPr>
              <a:t>is increased by</a:t>
            </a:r>
            <a:r>
              <a:rPr lang="en-US" sz="2000" dirty="0">
                <a:solidFill>
                  <a:schemeClr val="bg2"/>
                </a:solidFill>
              </a:rPr>
              <a:t> </a:t>
            </a:r>
            <a:r>
              <a:rPr lang="en-US" sz="2000" dirty="0" err="1">
                <a:solidFill>
                  <a:schemeClr val="bg2"/>
                </a:solidFill>
              </a:rPr>
              <a:t>Δp</a:t>
            </a:r>
            <a:r>
              <a:rPr lang="en-US" sz="2000" dirty="0">
                <a:solidFill>
                  <a:schemeClr val="bg2"/>
                </a:solidFill>
              </a:rPr>
              <a:t> </a:t>
            </a:r>
            <a:r>
              <a:rPr lang="en-US" sz="2000" dirty="0">
                <a:solidFill>
                  <a:schemeClr val="bg2"/>
                </a:solidFill>
                <a:latin typeface="Trebuchet MS" pitchFamily="34" charset="0"/>
              </a:rPr>
              <a:t>and the volume is changed by</a:t>
            </a:r>
            <a:r>
              <a:rPr lang="en-US" sz="2000" dirty="0">
                <a:solidFill>
                  <a:schemeClr val="bg2"/>
                </a:solidFill>
              </a:rPr>
              <a:t> Δ</a:t>
            </a:r>
            <a:r>
              <a:rPr lang="en-US" sz="2000" dirty="0">
                <a:solidFill>
                  <a:schemeClr val="bg2"/>
                </a:solidFill>
                <a:sym typeface="Symbol" pitchFamily="18" charset="2"/>
              </a:rPr>
              <a:t></a:t>
            </a:r>
            <a:r>
              <a:rPr lang="en-US" sz="2000" dirty="0">
                <a:solidFill>
                  <a:schemeClr val="bg2"/>
                </a:solidFill>
                <a:latin typeface="Trebuchet MS" pitchFamily="34" charset="0"/>
              </a:rPr>
              <a:t>, then</a:t>
            </a:r>
            <a:endParaRPr lang="en-US" sz="2000" dirty="0">
              <a:solidFill>
                <a:schemeClr val="bg2"/>
              </a:solidFill>
            </a:endParaRPr>
          </a:p>
          <a:p>
            <a:pPr marL="231775" indent="-231775">
              <a:lnSpc>
                <a:spcPct val="90000"/>
              </a:lnSpc>
              <a:buClr>
                <a:schemeClr val="bg2"/>
              </a:buClr>
              <a:buFont typeface="Wingdings" pitchFamily="2" charset="2"/>
              <a:buNone/>
            </a:pPr>
            <a:endParaRPr lang="en-US" sz="2000" dirty="0"/>
          </a:p>
          <a:p>
            <a:pPr marL="231775" indent="-231775">
              <a:lnSpc>
                <a:spcPct val="90000"/>
              </a:lnSpc>
              <a:buClr>
                <a:schemeClr val="bg2"/>
              </a:buClr>
              <a:buFont typeface="Wingdings" pitchFamily="2" charset="2"/>
              <a:buNone/>
            </a:pPr>
            <a:endParaRPr lang="en-US" sz="2000" dirty="0"/>
          </a:p>
          <a:p>
            <a:pPr marL="231775" indent="-231775">
              <a:lnSpc>
                <a:spcPct val="90000"/>
              </a:lnSpc>
              <a:buClr>
                <a:schemeClr val="bg2"/>
              </a:buClr>
              <a:buFont typeface="Wingdings" pitchFamily="2" charset="2"/>
              <a:buNone/>
            </a:pPr>
            <a:endParaRPr lang="en-US" sz="2000" dirty="0"/>
          </a:p>
          <a:p>
            <a:pPr marL="231775" indent="-231775">
              <a:lnSpc>
                <a:spcPct val="90000"/>
              </a:lnSpc>
              <a:buClr>
                <a:schemeClr val="bg2"/>
              </a:buClr>
              <a:buFont typeface="Wingdings" pitchFamily="2" charset="2"/>
              <a:buNone/>
            </a:pPr>
            <a:endParaRPr lang="en-US" sz="2000" dirty="0"/>
          </a:p>
          <a:p>
            <a:pPr marL="231775" indent="-231775">
              <a:lnSpc>
                <a:spcPct val="90000"/>
              </a:lnSpc>
              <a:buClr>
                <a:schemeClr val="bg2"/>
              </a:buClr>
              <a:buFont typeface="Wingdings" pitchFamily="2" charset="2"/>
              <a:buNone/>
            </a:pPr>
            <a:r>
              <a:rPr lang="en-US" sz="2000" dirty="0">
                <a:solidFill>
                  <a:schemeClr val="bg2"/>
                </a:solidFill>
                <a:latin typeface="Trebuchet MS" pitchFamily="34" charset="0"/>
              </a:rPr>
              <a:t>	Typical </a:t>
            </a:r>
            <a:r>
              <a:rPr lang="en-US" sz="2000" dirty="0" err="1">
                <a:solidFill>
                  <a:schemeClr val="bg2"/>
                </a:solidFill>
                <a:latin typeface="Trebuchet MS" pitchFamily="34" charset="0"/>
              </a:rPr>
              <a:t>values:Water</a:t>
            </a:r>
            <a:r>
              <a:rPr lang="en-US" sz="2000" dirty="0">
                <a:solidFill>
                  <a:schemeClr val="bg2"/>
                </a:solidFill>
                <a:latin typeface="Trebuchet MS" pitchFamily="34" charset="0"/>
              </a:rPr>
              <a:t> = 2.05x109 N/m</a:t>
            </a:r>
            <a:r>
              <a:rPr lang="en-US" sz="2000" baseline="30000" dirty="0">
                <a:solidFill>
                  <a:schemeClr val="bg2"/>
                </a:solidFill>
                <a:latin typeface="Trebuchet MS" pitchFamily="34" charset="0"/>
              </a:rPr>
              <a:t>2</a:t>
            </a:r>
            <a:r>
              <a:rPr lang="en-US" sz="2000" dirty="0">
                <a:solidFill>
                  <a:schemeClr val="bg2"/>
                </a:solidFill>
                <a:latin typeface="Trebuchet MS" pitchFamily="34" charset="0"/>
              </a:rPr>
              <a:t>;	Oil = 1.62x109 N/m</a:t>
            </a:r>
            <a:r>
              <a:rPr lang="en-US" sz="2000" baseline="30000" dirty="0">
                <a:solidFill>
                  <a:schemeClr val="bg2"/>
                </a:solidFill>
                <a:latin typeface="Trebuchet MS" pitchFamily="34" charset="0"/>
              </a:rPr>
              <a:t>2</a:t>
            </a:r>
            <a:endParaRPr lang="en-US" sz="2000" dirty="0">
              <a:solidFill>
                <a:schemeClr val="bg2"/>
              </a:solidFill>
            </a:endParaRPr>
          </a:p>
        </p:txBody>
      </p:sp>
      <p:sp>
        <p:nvSpPr>
          <p:cNvPr id="382980" name="Rectangle 4"/>
          <p:cNvSpPr>
            <a:spLocks noChangeArrowheads="1"/>
          </p:cNvSpPr>
          <p:nvPr/>
        </p:nvSpPr>
        <p:spPr bwMode="auto">
          <a:xfrm>
            <a:off x="0" y="0"/>
            <a:ext cx="9144000" cy="0"/>
          </a:xfrm>
          <a:prstGeom prst="rect">
            <a:avLst/>
          </a:prstGeom>
          <a:noFill/>
          <a:ln w="12700" cap="sq">
            <a:noFill/>
            <a:miter lim="800000"/>
            <a:headEnd type="none" w="sm" len="sm"/>
            <a:tailEnd type="none" w="sm" len="sm"/>
          </a:ln>
          <a:effectLst/>
        </p:spPr>
        <p:txBody>
          <a:bodyPr wrap="none" anchor="ctr">
            <a:spAutoFit/>
          </a:bodyPr>
          <a:lstStyle/>
          <a:p>
            <a:endParaRPr lang="en-US"/>
          </a:p>
        </p:txBody>
      </p:sp>
      <p:graphicFrame>
        <p:nvGraphicFramePr>
          <p:cNvPr id="382981" name="Object 5"/>
          <p:cNvGraphicFramePr>
            <a:graphicFrameLocks noChangeAspect="1"/>
          </p:cNvGraphicFramePr>
          <p:nvPr/>
        </p:nvGraphicFramePr>
        <p:xfrm>
          <a:off x="2941638" y="3200400"/>
          <a:ext cx="2697162" cy="777875"/>
        </p:xfrm>
        <a:graphic>
          <a:graphicData uri="http://schemas.openxmlformats.org/presentationml/2006/ole">
            <p:oleObj spid="_x0000_s382981" name="Microsoft Equation 3.0" r:id="rId3" imgW="1485900" imgH="431800" progId="Equation.3">
              <p:embed/>
            </p:oleObj>
          </a:graphicData>
        </a:graphic>
      </p:graphicFrame>
      <p:graphicFrame>
        <p:nvGraphicFramePr>
          <p:cNvPr id="382983" name="Object 7"/>
          <p:cNvGraphicFramePr>
            <a:graphicFrameLocks noChangeAspect="1"/>
          </p:cNvGraphicFramePr>
          <p:nvPr/>
        </p:nvGraphicFramePr>
        <p:xfrm>
          <a:off x="2054225" y="4724400"/>
          <a:ext cx="1984375" cy="914400"/>
        </p:xfrm>
        <a:graphic>
          <a:graphicData uri="http://schemas.openxmlformats.org/presentationml/2006/ole">
            <p:oleObj spid="_x0000_s382983" name="Equation" r:id="rId4" imgW="1091726" imgH="507780" progId="Equation.3">
              <p:embed/>
            </p:oleObj>
          </a:graphicData>
        </a:graphic>
      </p:graphicFrame>
      <p:graphicFrame>
        <p:nvGraphicFramePr>
          <p:cNvPr id="382985" name="Object 9"/>
          <p:cNvGraphicFramePr>
            <a:graphicFrameLocks noChangeAspect="1"/>
          </p:cNvGraphicFramePr>
          <p:nvPr/>
        </p:nvGraphicFramePr>
        <p:xfrm>
          <a:off x="4572000" y="4724400"/>
          <a:ext cx="1408113" cy="976313"/>
        </p:xfrm>
        <a:graphic>
          <a:graphicData uri="http://schemas.openxmlformats.org/presentationml/2006/ole">
            <p:oleObj spid="_x0000_s382985" name="Microsoft Equation 3.0" r:id="rId5" imgW="787058" imgH="545863" progId="Equation.3">
              <p:embed/>
            </p:oleObj>
          </a:graphicData>
        </a:graphic>
      </p:graphicFrame>
      <p:sp>
        <p:nvSpPr>
          <p:cNvPr id="382987" name="AutoShape 11">
            <a:hlinkClick r:id="rId6" action="ppaction://hlinksldjump" highlightClick="1"/>
          </p:cNvPr>
          <p:cNvSpPr>
            <a:spLocks noChangeAspect="1" noChangeArrowheads="1"/>
          </p:cNvSpPr>
          <p:nvPr/>
        </p:nvSpPr>
        <p:spPr bwMode="auto">
          <a:xfrm>
            <a:off x="8626475" y="6578600"/>
            <a:ext cx="365125" cy="203200"/>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p>
            <a:fld id="{C2231E22-69FE-48FA-93D0-6A2CD74867B7}" type="slidenum">
              <a:rPr lang="en-US"/>
              <a:pPr/>
              <a:t>24</a:t>
            </a:fld>
            <a:endParaRPr lang="en-US"/>
          </a:p>
        </p:txBody>
      </p:sp>
      <p:sp>
        <p:nvSpPr>
          <p:cNvPr id="7"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84002" name="Rectangle 2"/>
          <p:cNvSpPr>
            <a:spLocks noGrp="1" noChangeArrowheads="1"/>
          </p:cNvSpPr>
          <p:nvPr>
            <p:ph type="title"/>
          </p:nvPr>
        </p:nvSpPr>
        <p:spPr>
          <a:xfrm>
            <a:off x="457200" y="685800"/>
            <a:ext cx="8229600" cy="500063"/>
          </a:xfrm>
        </p:spPr>
        <p:txBody>
          <a:bodyPr anchor="t"/>
          <a:lstStyle/>
          <a:p>
            <a:r>
              <a:rPr lang="en-US">
                <a:solidFill>
                  <a:srgbClr val="006699"/>
                </a:solidFill>
              </a:rPr>
              <a:t>Vapor Pressure</a:t>
            </a:r>
          </a:p>
        </p:txBody>
      </p:sp>
      <p:sp>
        <p:nvSpPr>
          <p:cNvPr id="384003" name="Rectangle 3"/>
          <p:cNvSpPr>
            <a:spLocks noGrp="1" noChangeArrowheads="1"/>
          </p:cNvSpPr>
          <p:nvPr>
            <p:ph type="body" idx="1"/>
          </p:nvPr>
        </p:nvSpPr>
        <p:spPr>
          <a:xfrm>
            <a:off x="533400" y="1524000"/>
            <a:ext cx="8077200" cy="4876800"/>
          </a:xfrm>
        </p:spPr>
        <p:txBody>
          <a:bodyPr/>
          <a:lstStyle/>
          <a:p>
            <a:pPr marL="231775" indent="-231775">
              <a:lnSpc>
                <a:spcPct val="90000"/>
              </a:lnSpc>
              <a:spcBef>
                <a:spcPct val="50000"/>
              </a:spcBef>
              <a:buClr>
                <a:schemeClr val="bg2"/>
              </a:buClr>
              <a:buFont typeface="Wingdings" pitchFamily="2" charset="2"/>
              <a:buChar char="§"/>
            </a:pPr>
            <a:r>
              <a:rPr lang="en-US" sz="2300" dirty="0">
                <a:solidFill>
                  <a:srgbClr val="002060"/>
                </a:solidFill>
                <a:latin typeface="Trebuchet MS" pitchFamily="34" charset="0"/>
              </a:rPr>
              <a:t>A liquid in a closed container is subjected to a partial vapor pressure in the space above the liquid due to the escaping molecules from the surface;</a:t>
            </a:r>
          </a:p>
          <a:p>
            <a:pPr marL="231775" indent="-231775">
              <a:lnSpc>
                <a:spcPct val="90000"/>
              </a:lnSpc>
              <a:spcBef>
                <a:spcPct val="50000"/>
              </a:spcBef>
              <a:buClr>
                <a:schemeClr val="bg2"/>
              </a:buClr>
              <a:buFont typeface="Wingdings" pitchFamily="2" charset="2"/>
              <a:buChar char="§"/>
            </a:pPr>
            <a:r>
              <a:rPr lang="en-US" sz="2300" dirty="0">
                <a:solidFill>
                  <a:srgbClr val="002060"/>
                </a:solidFill>
                <a:latin typeface="Trebuchet MS" pitchFamily="34" charset="0"/>
              </a:rPr>
              <a:t>It reaches a stage of equilibrium when this pressure reaches saturated vapor pressure.</a:t>
            </a:r>
          </a:p>
          <a:p>
            <a:pPr marL="231775" indent="-231775">
              <a:lnSpc>
                <a:spcPct val="90000"/>
              </a:lnSpc>
              <a:spcBef>
                <a:spcPct val="50000"/>
              </a:spcBef>
              <a:buClr>
                <a:schemeClr val="bg2"/>
              </a:buClr>
              <a:buFont typeface="Wingdings" pitchFamily="2" charset="2"/>
              <a:buChar char="§"/>
            </a:pPr>
            <a:r>
              <a:rPr lang="en-US" sz="2300" dirty="0">
                <a:solidFill>
                  <a:srgbClr val="002060"/>
                </a:solidFill>
                <a:latin typeface="Trebuchet MS" pitchFamily="34" charset="0"/>
              </a:rPr>
              <a:t>Since this depends upon molecular activity, which is a function of temperature, the vapor pressure of a fluid also depends on its temperature and increases with it.</a:t>
            </a:r>
          </a:p>
          <a:p>
            <a:pPr marL="231775" indent="-231775">
              <a:lnSpc>
                <a:spcPct val="90000"/>
              </a:lnSpc>
              <a:spcBef>
                <a:spcPct val="50000"/>
              </a:spcBef>
              <a:buClr>
                <a:schemeClr val="bg2"/>
              </a:buClr>
              <a:buFont typeface="Wingdings" pitchFamily="2" charset="2"/>
              <a:buChar char="§"/>
            </a:pPr>
            <a:r>
              <a:rPr lang="en-US" sz="2300" dirty="0">
                <a:solidFill>
                  <a:srgbClr val="002060"/>
                </a:solidFill>
                <a:latin typeface="Trebuchet MS" pitchFamily="34" charset="0"/>
              </a:rPr>
              <a:t>If the pressure above a liquid reaches the vapor pressure of the liquid, boiling occurs; for example if the pressure is reduced sufficiently boiling may occur at room temperature.</a:t>
            </a:r>
          </a:p>
        </p:txBody>
      </p:sp>
      <p:sp>
        <p:nvSpPr>
          <p:cNvPr id="384004" name="AutoShape 4">
            <a:hlinkClick r:id="rId2" action="ppaction://hlinksldjump" highlightClick="1"/>
          </p:cNvPr>
          <p:cNvSpPr>
            <a:spLocks noChangeAspect="1" noChangeArrowheads="1"/>
          </p:cNvSpPr>
          <p:nvPr/>
        </p:nvSpPr>
        <p:spPr bwMode="auto">
          <a:xfrm>
            <a:off x="8626475" y="6578600"/>
            <a:ext cx="365125" cy="203200"/>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p>
            <a:fld id="{FD0EAC97-46B9-4C66-9033-29953A5C0F6C}" type="slidenum">
              <a:rPr lang="en-US"/>
              <a:pPr/>
              <a:t>25</a:t>
            </a:fld>
            <a:endParaRPr lang="en-US"/>
          </a:p>
        </p:txBody>
      </p:sp>
      <p:sp>
        <p:nvSpPr>
          <p:cNvPr id="7"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85026" name="Rectangle 2"/>
          <p:cNvSpPr>
            <a:spLocks noGrp="1" noChangeArrowheads="1"/>
          </p:cNvSpPr>
          <p:nvPr>
            <p:ph type="title"/>
          </p:nvPr>
        </p:nvSpPr>
        <p:spPr>
          <a:xfrm>
            <a:off x="457200" y="762000"/>
            <a:ext cx="8686800" cy="533400"/>
          </a:xfrm>
        </p:spPr>
        <p:txBody>
          <a:bodyPr anchor="t"/>
          <a:lstStyle/>
          <a:p>
            <a:pPr>
              <a:lnSpc>
                <a:spcPct val="80000"/>
              </a:lnSpc>
            </a:pPr>
            <a:r>
              <a:rPr lang="en-US" sz="3000">
                <a:solidFill>
                  <a:srgbClr val="006699"/>
                </a:solidFill>
              </a:rPr>
              <a:t>Engineering significance of vapor pressure</a:t>
            </a:r>
          </a:p>
        </p:txBody>
      </p:sp>
      <p:sp>
        <p:nvSpPr>
          <p:cNvPr id="385027" name="Rectangle 3"/>
          <p:cNvSpPr>
            <a:spLocks noGrp="1" noChangeArrowheads="1"/>
          </p:cNvSpPr>
          <p:nvPr>
            <p:ph type="body" idx="1"/>
          </p:nvPr>
        </p:nvSpPr>
        <p:spPr>
          <a:xfrm>
            <a:off x="381000" y="1524000"/>
            <a:ext cx="8229600" cy="4876800"/>
          </a:xfrm>
        </p:spPr>
        <p:txBody>
          <a:bodyPr/>
          <a:lstStyle/>
          <a:p>
            <a:pPr marL="231775" indent="-231775">
              <a:lnSpc>
                <a:spcPct val="90000"/>
              </a:lnSpc>
              <a:spcBef>
                <a:spcPct val="40000"/>
              </a:spcBef>
              <a:buClr>
                <a:schemeClr val="bg2"/>
              </a:buClr>
              <a:buFont typeface="Wingdings" pitchFamily="2" charset="2"/>
              <a:buChar char="§"/>
            </a:pPr>
            <a:r>
              <a:rPr lang="en-US" sz="1900" dirty="0">
                <a:solidFill>
                  <a:srgbClr val="002060"/>
                </a:solidFill>
                <a:latin typeface="Trebuchet MS" pitchFamily="34" charset="0"/>
              </a:rPr>
              <a:t>In a closed hydraulic system, Ex. in pipelines or pumps, water vaporizes rapidly in regions where the pressure drops below the vapor pressure.  </a:t>
            </a:r>
          </a:p>
          <a:p>
            <a:pPr marL="231775" indent="-231775">
              <a:lnSpc>
                <a:spcPct val="90000"/>
              </a:lnSpc>
              <a:spcBef>
                <a:spcPct val="40000"/>
              </a:spcBef>
              <a:buClr>
                <a:schemeClr val="bg2"/>
              </a:buClr>
              <a:buFont typeface="Wingdings" pitchFamily="2" charset="2"/>
              <a:buChar char="§"/>
            </a:pPr>
            <a:r>
              <a:rPr lang="en-US" sz="1900" dirty="0">
                <a:solidFill>
                  <a:srgbClr val="002060"/>
                </a:solidFill>
                <a:latin typeface="Trebuchet MS" pitchFamily="34" charset="0"/>
              </a:rPr>
              <a:t>There will be local boiling and a cloud of vapor bubbles will form. </a:t>
            </a:r>
          </a:p>
          <a:p>
            <a:pPr marL="231775" indent="-231775">
              <a:lnSpc>
                <a:spcPct val="90000"/>
              </a:lnSpc>
              <a:spcBef>
                <a:spcPct val="40000"/>
              </a:spcBef>
              <a:buClr>
                <a:schemeClr val="bg2"/>
              </a:buClr>
              <a:buFont typeface="Wingdings" pitchFamily="2" charset="2"/>
              <a:buChar char="§"/>
            </a:pPr>
            <a:r>
              <a:rPr lang="en-US" sz="1900" dirty="0">
                <a:solidFill>
                  <a:srgbClr val="002060"/>
                </a:solidFill>
                <a:latin typeface="Trebuchet MS" pitchFamily="34" charset="0"/>
              </a:rPr>
              <a:t>This phenomenon is known as </a:t>
            </a:r>
            <a:r>
              <a:rPr lang="en-US" sz="1900" b="1" i="1" u="sng" dirty="0">
                <a:solidFill>
                  <a:srgbClr val="002060"/>
                </a:solidFill>
                <a:latin typeface="Trebuchet MS" pitchFamily="34" charset="0"/>
              </a:rPr>
              <a:t>cavitations</a:t>
            </a:r>
            <a:r>
              <a:rPr lang="en-US" sz="1900" dirty="0">
                <a:solidFill>
                  <a:srgbClr val="002060"/>
                </a:solidFill>
                <a:latin typeface="Trebuchet MS" pitchFamily="34" charset="0"/>
              </a:rPr>
              <a:t>, and can cause serious problems, since the flow of fluid can sweep this cloud of bubbles on into an area of higher pressure where the bubbles will collapse suddenly. </a:t>
            </a:r>
          </a:p>
          <a:p>
            <a:pPr marL="231775" indent="-231775">
              <a:lnSpc>
                <a:spcPct val="90000"/>
              </a:lnSpc>
              <a:spcBef>
                <a:spcPct val="40000"/>
              </a:spcBef>
              <a:buClr>
                <a:schemeClr val="bg2"/>
              </a:buClr>
              <a:buFont typeface="Wingdings" pitchFamily="2" charset="2"/>
              <a:buChar char="§"/>
            </a:pPr>
            <a:r>
              <a:rPr lang="en-US" sz="1900" dirty="0">
                <a:solidFill>
                  <a:srgbClr val="002060"/>
                </a:solidFill>
                <a:latin typeface="Trebuchet MS" pitchFamily="34" charset="0"/>
              </a:rPr>
              <a:t> If this should occur in contact with a solid surface, very serious damage can result due to the very large force with which the liquid hits the surface.  </a:t>
            </a:r>
          </a:p>
          <a:p>
            <a:pPr marL="231775" indent="-231775">
              <a:lnSpc>
                <a:spcPct val="90000"/>
              </a:lnSpc>
              <a:spcBef>
                <a:spcPct val="40000"/>
              </a:spcBef>
              <a:buClr>
                <a:schemeClr val="bg2"/>
              </a:buClr>
              <a:buFont typeface="Wingdings" pitchFamily="2" charset="2"/>
              <a:buChar char="§"/>
            </a:pPr>
            <a:r>
              <a:rPr lang="en-US" sz="1900" b="1" i="1" u="sng" dirty="0">
                <a:solidFill>
                  <a:srgbClr val="002060"/>
                </a:solidFill>
                <a:latin typeface="Trebuchet MS" pitchFamily="34" charset="0"/>
              </a:rPr>
              <a:t>Cavitations</a:t>
            </a:r>
            <a:r>
              <a:rPr lang="en-US" sz="1900" dirty="0">
                <a:solidFill>
                  <a:srgbClr val="002060"/>
                </a:solidFill>
                <a:latin typeface="Trebuchet MS" pitchFamily="34" charset="0"/>
              </a:rPr>
              <a:t> can affect the performance of hydraulic machinery such as pumps, turbines and propellers, and the impact of collapsing bubbles can cause local erosion of metal surface. </a:t>
            </a:r>
          </a:p>
          <a:p>
            <a:pPr marL="231775" indent="-231775">
              <a:lnSpc>
                <a:spcPct val="90000"/>
              </a:lnSpc>
              <a:spcBef>
                <a:spcPct val="40000"/>
              </a:spcBef>
              <a:buClr>
                <a:schemeClr val="bg2"/>
              </a:buClr>
              <a:buFont typeface="Wingdings" pitchFamily="2" charset="2"/>
              <a:buChar char="§"/>
            </a:pPr>
            <a:r>
              <a:rPr lang="en-US" sz="1900" b="1" i="1" u="sng" dirty="0">
                <a:solidFill>
                  <a:srgbClr val="002060"/>
                </a:solidFill>
                <a:latin typeface="Trebuchet MS" pitchFamily="34" charset="0"/>
              </a:rPr>
              <a:t>Cavitations</a:t>
            </a:r>
            <a:r>
              <a:rPr lang="en-US" sz="1900" dirty="0">
                <a:solidFill>
                  <a:srgbClr val="002060"/>
                </a:solidFill>
                <a:latin typeface="Trebuchet MS" pitchFamily="34" charset="0"/>
              </a:rPr>
              <a:t> in a closed hydraulic system can be avoided by maintaining the pressure above the vapor pressure everywhere in the system. </a:t>
            </a:r>
          </a:p>
        </p:txBody>
      </p:sp>
      <p:sp>
        <p:nvSpPr>
          <p:cNvPr id="385028" name="AutoShape 4">
            <a:hlinkClick r:id="rId2" action="ppaction://hlinksldjump" highlightClick="1"/>
          </p:cNvPr>
          <p:cNvSpPr>
            <a:spLocks noChangeAspect="1" noChangeArrowheads="1"/>
          </p:cNvSpPr>
          <p:nvPr/>
        </p:nvSpPr>
        <p:spPr bwMode="auto">
          <a:xfrm>
            <a:off x="8626475" y="6553200"/>
            <a:ext cx="365125" cy="203200"/>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5"/>
          <p:cNvSpPr>
            <a:spLocks noGrp="1"/>
          </p:cNvSpPr>
          <p:nvPr>
            <p:ph type="sldNum" sz="quarter" idx="11"/>
          </p:nvPr>
        </p:nvSpPr>
        <p:spPr/>
        <p:txBody>
          <a:bodyPr/>
          <a:lstStyle/>
          <a:p>
            <a:fld id="{ADA91278-8025-4E33-BE28-4CDC96FE8341}" type="slidenum">
              <a:rPr lang="en-US"/>
              <a:pPr/>
              <a:t>26</a:t>
            </a:fld>
            <a:endParaRPr lang="en-US"/>
          </a:p>
        </p:txBody>
      </p:sp>
      <p:sp>
        <p:nvSpPr>
          <p:cNvPr id="9" name="Footer Placeholder 6"/>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pic>
        <p:nvPicPr>
          <p:cNvPr id="386052" name="Picture 4" descr="surface_ten"/>
          <p:cNvPicPr>
            <a:picLocks noGrp="1" noChangeAspect="1" noChangeArrowheads="1"/>
          </p:cNvPicPr>
          <p:nvPr>
            <p:ph sz="half" idx="2"/>
          </p:nvPr>
        </p:nvPicPr>
        <p:blipFill>
          <a:blip r:embed="rId2"/>
          <a:srcRect/>
          <a:stretch>
            <a:fillRect/>
          </a:stretch>
        </p:blipFill>
        <p:spPr>
          <a:xfrm>
            <a:off x="1295400" y="4535488"/>
            <a:ext cx="7010400" cy="1789112"/>
          </a:xfrm>
          <a:noFill/>
          <a:ln/>
        </p:spPr>
      </p:pic>
      <p:sp>
        <p:nvSpPr>
          <p:cNvPr id="386050" name="Rectangle 2"/>
          <p:cNvSpPr>
            <a:spLocks noGrp="1" noChangeArrowheads="1"/>
          </p:cNvSpPr>
          <p:nvPr>
            <p:ph type="title"/>
          </p:nvPr>
        </p:nvSpPr>
        <p:spPr>
          <a:xfrm>
            <a:off x="533400" y="685800"/>
            <a:ext cx="8153400" cy="533400"/>
          </a:xfrm>
        </p:spPr>
        <p:txBody>
          <a:bodyPr anchor="t"/>
          <a:lstStyle/>
          <a:p>
            <a:r>
              <a:rPr lang="en-US">
                <a:solidFill>
                  <a:srgbClr val="006699"/>
                </a:solidFill>
              </a:rPr>
              <a:t>Surface Tension</a:t>
            </a:r>
            <a:r>
              <a:rPr lang="en-US" sz="2000" b="0"/>
              <a:t> </a:t>
            </a:r>
            <a:br>
              <a:rPr lang="en-US" sz="2000" b="0"/>
            </a:br>
            <a:endParaRPr lang="en-US" sz="2000" b="0"/>
          </a:p>
        </p:txBody>
      </p:sp>
      <p:sp>
        <p:nvSpPr>
          <p:cNvPr id="386051" name="Rectangle 3"/>
          <p:cNvSpPr>
            <a:spLocks noGrp="1" noChangeArrowheads="1"/>
          </p:cNvSpPr>
          <p:nvPr>
            <p:ph type="body" sz="half" idx="1"/>
          </p:nvPr>
        </p:nvSpPr>
        <p:spPr>
          <a:xfrm>
            <a:off x="457200" y="1524000"/>
            <a:ext cx="8229600" cy="4876800"/>
          </a:xfrm>
        </p:spPr>
        <p:txBody>
          <a:bodyPr/>
          <a:lstStyle/>
          <a:p>
            <a:pPr marL="177800" indent="-177800">
              <a:lnSpc>
                <a:spcPct val="85000"/>
              </a:lnSpc>
              <a:buClr>
                <a:schemeClr val="bg2"/>
              </a:buClr>
              <a:buFont typeface="Wingdings" pitchFamily="2" charset="2"/>
              <a:buChar char="§"/>
            </a:pPr>
            <a:r>
              <a:rPr lang="en-US" sz="1600" dirty="0">
                <a:solidFill>
                  <a:srgbClr val="002060"/>
                </a:solidFill>
                <a:latin typeface="Trebuchet MS" pitchFamily="34" charset="0"/>
              </a:rPr>
              <a:t>Liquids possess the properties of cohesion and adhesion due to molecular attraction.   </a:t>
            </a:r>
          </a:p>
          <a:p>
            <a:pPr marL="177800" indent="-177800">
              <a:lnSpc>
                <a:spcPct val="85000"/>
              </a:lnSpc>
              <a:buClr>
                <a:schemeClr val="bg2"/>
              </a:buClr>
              <a:buFont typeface="Wingdings" pitchFamily="2" charset="2"/>
              <a:buChar char="§"/>
            </a:pPr>
            <a:r>
              <a:rPr lang="en-US" sz="1600" dirty="0">
                <a:solidFill>
                  <a:srgbClr val="002060"/>
                </a:solidFill>
                <a:latin typeface="Trebuchet MS" pitchFamily="34" charset="0"/>
              </a:rPr>
              <a:t>Due to the property of cohesion, liquids can resist small tensile forces at the interface between the liquid and air, known as </a:t>
            </a:r>
            <a:r>
              <a:rPr lang="en-US" sz="1600" i="1" u="sng" dirty="0">
                <a:solidFill>
                  <a:srgbClr val="002060"/>
                </a:solidFill>
                <a:latin typeface="Trebuchet MS" pitchFamily="34" charset="0"/>
              </a:rPr>
              <a:t>surface tension, </a:t>
            </a:r>
            <a:r>
              <a:rPr lang="en-US" sz="1600" i="1" u="sng" dirty="0">
                <a:solidFill>
                  <a:srgbClr val="002060"/>
                </a:solidFill>
                <a:latin typeface="Trebuchet MS" pitchFamily="34" charset="0"/>
                <a:sym typeface="Symbol" pitchFamily="18" charset="2"/>
              </a:rPr>
              <a:t></a:t>
            </a:r>
            <a:r>
              <a:rPr lang="en-US" sz="1600" i="1" dirty="0">
                <a:solidFill>
                  <a:srgbClr val="002060"/>
                </a:solidFill>
                <a:latin typeface="Trebuchet MS" pitchFamily="34" charset="0"/>
              </a:rPr>
              <a:t>.</a:t>
            </a:r>
            <a:r>
              <a:rPr lang="en-US" sz="1600" dirty="0">
                <a:solidFill>
                  <a:srgbClr val="002060"/>
                </a:solidFill>
                <a:latin typeface="Trebuchet MS" pitchFamily="34" charset="0"/>
              </a:rPr>
              <a:t> </a:t>
            </a:r>
          </a:p>
          <a:p>
            <a:pPr marL="177800" indent="-177800">
              <a:lnSpc>
                <a:spcPct val="85000"/>
              </a:lnSpc>
              <a:buClr>
                <a:schemeClr val="bg2"/>
              </a:buClr>
              <a:buFont typeface="Wingdings" pitchFamily="2" charset="2"/>
              <a:buChar char="§"/>
            </a:pPr>
            <a:r>
              <a:rPr lang="en-US" sz="1600" dirty="0">
                <a:solidFill>
                  <a:srgbClr val="002060"/>
                </a:solidFill>
                <a:latin typeface="Trebuchet MS" pitchFamily="34" charset="0"/>
              </a:rPr>
              <a:t>Surface tension is defined as </a:t>
            </a:r>
            <a:r>
              <a:rPr lang="en-US" sz="1600" i="1" u="sng" dirty="0">
                <a:solidFill>
                  <a:srgbClr val="002060"/>
                </a:solidFill>
                <a:latin typeface="Trebuchet MS" pitchFamily="34" charset="0"/>
              </a:rPr>
              <a:t>force per unit length</a:t>
            </a:r>
            <a:r>
              <a:rPr lang="en-US" sz="1600" dirty="0">
                <a:solidFill>
                  <a:srgbClr val="002060"/>
                </a:solidFill>
                <a:latin typeface="Trebuchet MS" pitchFamily="34" charset="0"/>
              </a:rPr>
              <a:t>, and its unit is </a:t>
            </a:r>
            <a:r>
              <a:rPr lang="en-US" sz="1600" i="1" u="sng" dirty="0">
                <a:solidFill>
                  <a:srgbClr val="002060"/>
                </a:solidFill>
                <a:latin typeface="Trebuchet MS" pitchFamily="34" charset="0"/>
              </a:rPr>
              <a:t>N/m</a:t>
            </a:r>
            <a:r>
              <a:rPr lang="en-US" sz="1600" dirty="0">
                <a:solidFill>
                  <a:srgbClr val="002060"/>
                </a:solidFill>
                <a:latin typeface="Trebuchet MS" pitchFamily="34" charset="0"/>
              </a:rPr>
              <a:t>.  </a:t>
            </a:r>
          </a:p>
          <a:p>
            <a:pPr marL="177800" indent="-177800">
              <a:lnSpc>
                <a:spcPct val="85000"/>
              </a:lnSpc>
              <a:buClr>
                <a:schemeClr val="bg2"/>
              </a:buClr>
              <a:buFont typeface="Wingdings" pitchFamily="2" charset="2"/>
              <a:buChar char="§"/>
            </a:pPr>
            <a:r>
              <a:rPr lang="en-US" sz="1600" dirty="0">
                <a:solidFill>
                  <a:srgbClr val="002060"/>
                </a:solidFill>
                <a:latin typeface="Trebuchet MS" pitchFamily="34" charset="0"/>
              </a:rPr>
              <a:t>The reason for the existence of this force arises from intermolecular attraction.  In the body of the liquid (Fig. 1.2a), a molecule is surrounded by other molecules and intermolecular forces are symmetrical and in equilibrium. </a:t>
            </a:r>
          </a:p>
          <a:p>
            <a:pPr marL="177800" indent="-177800">
              <a:lnSpc>
                <a:spcPct val="85000"/>
              </a:lnSpc>
              <a:buClr>
                <a:schemeClr val="bg2"/>
              </a:buClr>
              <a:buFont typeface="Wingdings" pitchFamily="2" charset="2"/>
              <a:buChar char="§"/>
            </a:pPr>
            <a:r>
              <a:rPr lang="en-US" sz="1600" dirty="0">
                <a:solidFill>
                  <a:srgbClr val="002060"/>
                </a:solidFill>
                <a:latin typeface="Trebuchet MS" pitchFamily="34" charset="0"/>
              </a:rPr>
              <a:t>At the surface of the liquid (Fig. 1.2b), a molecule has this force acting only through 180</a:t>
            </a:r>
            <a:r>
              <a:rPr lang="en-US" sz="1600" dirty="0">
                <a:solidFill>
                  <a:srgbClr val="002060"/>
                </a:solidFill>
                <a:latin typeface="Trebuchet MS" pitchFamily="34" charset="0"/>
                <a:sym typeface="Symbol" pitchFamily="18" charset="2"/>
              </a:rPr>
              <a:t></a:t>
            </a:r>
            <a:r>
              <a:rPr lang="en-US" sz="1600" dirty="0">
                <a:solidFill>
                  <a:srgbClr val="002060"/>
                </a:solidFill>
                <a:latin typeface="Trebuchet MS" pitchFamily="34" charset="0"/>
              </a:rPr>
              <a:t>.  </a:t>
            </a:r>
          </a:p>
          <a:p>
            <a:pPr marL="177800" indent="-177800">
              <a:lnSpc>
                <a:spcPct val="85000"/>
              </a:lnSpc>
              <a:buClr>
                <a:schemeClr val="bg2"/>
              </a:buClr>
              <a:buFont typeface="Wingdings" pitchFamily="2" charset="2"/>
              <a:buChar char="§"/>
            </a:pPr>
            <a:r>
              <a:rPr lang="en-US" sz="1600" dirty="0">
                <a:solidFill>
                  <a:srgbClr val="002060"/>
                </a:solidFill>
                <a:latin typeface="Trebuchet MS" pitchFamily="34" charset="0"/>
              </a:rPr>
              <a:t>This imbalance forces means that the molecules at the surface tend to be drawn together, and they act rather like a very thin membrane under tension.</a:t>
            </a:r>
          </a:p>
          <a:p>
            <a:pPr marL="177800" indent="-177800">
              <a:lnSpc>
                <a:spcPct val="85000"/>
              </a:lnSpc>
              <a:buClr>
                <a:schemeClr val="bg2"/>
              </a:buClr>
              <a:buFont typeface="Wingdings" pitchFamily="2" charset="2"/>
              <a:buChar char="§"/>
            </a:pPr>
            <a:r>
              <a:rPr lang="en-US" sz="1600" dirty="0">
                <a:solidFill>
                  <a:srgbClr val="002060"/>
                </a:solidFill>
                <a:latin typeface="Trebuchet MS" pitchFamily="34" charset="0"/>
              </a:rPr>
              <a:t>This causes a slight deformation at the surface of the liquid (the meniscus effect).</a:t>
            </a:r>
          </a:p>
          <a:p>
            <a:pPr marL="177800" indent="-177800">
              <a:lnSpc>
                <a:spcPct val="80000"/>
              </a:lnSpc>
            </a:pPr>
            <a:endParaRPr lang="en-US" sz="1600" dirty="0">
              <a:solidFill>
                <a:srgbClr val="002060"/>
              </a:solidFill>
              <a:latin typeface="Trebuchet MS" pitchFamily="34" charset="0"/>
            </a:endParaRPr>
          </a:p>
        </p:txBody>
      </p:sp>
      <p:sp>
        <p:nvSpPr>
          <p:cNvPr id="386053" name="Rectangle 5"/>
          <p:cNvSpPr>
            <a:spLocks noChangeArrowheads="1"/>
          </p:cNvSpPr>
          <p:nvPr/>
        </p:nvSpPr>
        <p:spPr bwMode="auto">
          <a:xfrm>
            <a:off x="3124200" y="6156325"/>
            <a:ext cx="2971800" cy="244475"/>
          </a:xfrm>
          <a:prstGeom prst="rect">
            <a:avLst/>
          </a:prstGeom>
          <a:noFill/>
          <a:ln w="12700" cap="sq">
            <a:noFill/>
            <a:miter lim="800000"/>
            <a:headEnd type="none" w="sm" len="sm"/>
            <a:tailEnd type="none" w="sm" len="sm"/>
          </a:ln>
          <a:effectLst/>
        </p:spPr>
        <p:txBody>
          <a:bodyPr lIns="0" tIns="0" rIns="0" bIns="0" anchor="ctr">
            <a:spAutoFit/>
          </a:bodyPr>
          <a:lstStyle/>
          <a:p>
            <a:pPr algn="ctr" eaLnBrk="0" hangingPunct="0">
              <a:lnSpc>
                <a:spcPct val="100000"/>
              </a:lnSpc>
            </a:pPr>
            <a:r>
              <a:rPr lang="en-US" sz="1600" dirty="0">
                <a:solidFill>
                  <a:srgbClr val="002060"/>
                </a:solidFill>
              </a:rPr>
              <a:t>Figure 1.2: </a:t>
            </a:r>
            <a:r>
              <a:rPr lang="en-US" sz="1600" b="0" dirty="0">
                <a:solidFill>
                  <a:srgbClr val="002060"/>
                </a:solidFill>
              </a:rPr>
              <a:t>Surface Tension</a:t>
            </a:r>
          </a:p>
        </p:txBody>
      </p:sp>
      <p:sp>
        <p:nvSpPr>
          <p:cNvPr id="386054" name="AutoShape 6">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4"/>
          <p:cNvSpPr>
            <a:spLocks noGrp="1"/>
          </p:cNvSpPr>
          <p:nvPr>
            <p:ph type="sldNum" sz="quarter" idx="11"/>
          </p:nvPr>
        </p:nvSpPr>
        <p:spPr/>
        <p:txBody>
          <a:bodyPr/>
          <a:lstStyle/>
          <a:p>
            <a:fld id="{F55AE398-F766-4ED7-B50B-645BD3FC603C}" type="slidenum">
              <a:rPr lang="en-US"/>
              <a:pPr/>
              <a:t>27</a:t>
            </a:fld>
            <a:endParaRPr lang="en-US"/>
          </a:p>
        </p:txBody>
      </p:sp>
      <p:sp>
        <p:nvSpPr>
          <p:cNvPr id="9"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87074" name="Rectangle 2"/>
          <p:cNvSpPr>
            <a:spLocks noGrp="1" noChangeArrowheads="1"/>
          </p:cNvSpPr>
          <p:nvPr>
            <p:ph type="body" idx="1"/>
          </p:nvPr>
        </p:nvSpPr>
        <p:spPr>
          <a:xfrm>
            <a:off x="457200" y="1524000"/>
            <a:ext cx="8229600" cy="4876800"/>
          </a:xfrm>
        </p:spPr>
        <p:txBody>
          <a:bodyPr/>
          <a:lstStyle/>
          <a:p>
            <a:pPr marL="231775" indent="-231775">
              <a:lnSpc>
                <a:spcPct val="90000"/>
              </a:lnSpc>
              <a:spcBef>
                <a:spcPct val="40000"/>
              </a:spcBef>
              <a:buClr>
                <a:schemeClr val="bg2"/>
              </a:buClr>
              <a:buFont typeface="Wingdings" pitchFamily="2" charset="2"/>
              <a:buChar char="§"/>
            </a:pPr>
            <a:r>
              <a:rPr lang="en-US" sz="2200" dirty="0">
                <a:solidFill>
                  <a:srgbClr val="002060"/>
                </a:solidFill>
                <a:latin typeface="Trebuchet MS" pitchFamily="34" charset="0"/>
              </a:rPr>
              <a:t>A steel needle floating on water, the spherical shape of dewdrops, and the rise or fall of liquid in capillary tubes is the results of the surface tension. </a:t>
            </a:r>
          </a:p>
          <a:p>
            <a:pPr marL="231775" indent="-231775">
              <a:lnSpc>
                <a:spcPct val="90000"/>
              </a:lnSpc>
              <a:spcBef>
                <a:spcPct val="40000"/>
              </a:spcBef>
              <a:buClr>
                <a:schemeClr val="bg2"/>
              </a:buClr>
              <a:buFont typeface="Wingdings" pitchFamily="2" charset="2"/>
              <a:buChar char="§"/>
            </a:pPr>
            <a:r>
              <a:rPr lang="en-US" sz="2200" dirty="0">
                <a:solidFill>
                  <a:srgbClr val="002060"/>
                </a:solidFill>
                <a:latin typeface="Trebuchet MS" pitchFamily="34" charset="0"/>
              </a:rPr>
              <a:t> Surface tension is usually very small compared with other forces in fluid flows (e.g. surface tension for water at 20</a:t>
            </a:r>
            <a:r>
              <a:rPr lang="en-US" sz="2200" dirty="0">
                <a:solidFill>
                  <a:srgbClr val="002060"/>
                </a:solidFill>
                <a:latin typeface="Trebuchet MS" pitchFamily="34" charset="0"/>
                <a:sym typeface="Symbol" pitchFamily="18" charset="2"/>
              </a:rPr>
              <a:t></a:t>
            </a:r>
            <a:r>
              <a:rPr lang="en-US" sz="2200" dirty="0">
                <a:solidFill>
                  <a:srgbClr val="002060"/>
                </a:solidFill>
                <a:latin typeface="Trebuchet MS" pitchFamily="34" charset="0"/>
              </a:rPr>
              <a:t>C is 0.0728 N/m).  </a:t>
            </a:r>
          </a:p>
        </p:txBody>
      </p:sp>
      <p:sp>
        <p:nvSpPr>
          <p:cNvPr id="387075" name="Rectangle 3"/>
          <p:cNvSpPr>
            <a:spLocks noChangeArrowheads="1"/>
          </p:cNvSpPr>
          <p:nvPr/>
        </p:nvSpPr>
        <p:spPr bwMode="auto">
          <a:xfrm>
            <a:off x="0" y="3233738"/>
            <a:ext cx="9144000" cy="0"/>
          </a:xfrm>
          <a:prstGeom prst="rect">
            <a:avLst/>
          </a:prstGeom>
          <a:noFill/>
          <a:ln w="12700" cap="sq">
            <a:noFill/>
            <a:miter lim="800000"/>
            <a:headEnd type="none" w="sm" len="sm"/>
            <a:tailEnd type="none" w="sm" len="sm"/>
          </a:ln>
          <a:effectLst/>
        </p:spPr>
        <p:txBody>
          <a:bodyPr wrap="none" anchor="ctr">
            <a:spAutoFit/>
          </a:bodyPr>
          <a:lstStyle/>
          <a:p>
            <a:endParaRPr lang="en-US"/>
          </a:p>
        </p:txBody>
      </p:sp>
      <p:sp>
        <p:nvSpPr>
          <p:cNvPr id="387077" name="Text Box 5"/>
          <p:cNvSpPr txBox="1">
            <a:spLocks noChangeArrowheads="1"/>
          </p:cNvSpPr>
          <p:nvPr/>
        </p:nvSpPr>
        <p:spPr bwMode="auto">
          <a:xfrm>
            <a:off x="5310188" y="5280025"/>
            <a:ext cx="785812" cy="427038"/>
          </a:xfrm>
          <a:prstGeom prst="rect">
            <a:avLst/>
          </a:prstGeom>
          <a:noFill/>
          <a:ln w="12700" cap="sq">
            <a:noFill/>
            <a:miter lim="800000"/>
            <a:headEnd type="none" w="sm" len="sm"/>
            <a:tailEnd type="none" w="sm" len="sm"/>
          </a:ln>
          <a:effectLst/>
        </p:spPr>
        <p:txBody>
          <a:bodyPr wrap="none">
            <a:spAutoFit/>
          </a:bodyPr>
          <a:lstStyle/>
          <a:p>
            <a:pPr>
              <a:lnSpc>
                <a:spcPct val="100000"/>
              </a:lnSpc>
            </a:pPr>
            <a:r>
              <a:rPr lang="en-US" sz="2200" b="0">
                <a:solidFill>
                  <a:schemeClr val="bg2"/>
                </a:solidFill>
                <a:latin typeface="Trebuchet MS" pitchFamily="34" charset="0"/>
              </a:rPr>
              <a:t>(1.7)</a:t>
            </a:r>
          </a:p>
        </p:txBody>
      </p:sp>
      <p:sp>
        <p:nvSpPr>
          <p:cNvPr id="387078" name="AutoShape 6">
            <a:hlinkClick r:id="rId2" action="ppaction://hlinksldjump" highlightClick="1"/>
          </p:cNvPr>
          <p:cNvSpPr>
            <a:spLocks noChangeAspect="1" noChangeArrowheads="1"/>
          </p:cNvSpPr>
          <p:nvPr/>
        </p:nvSpPr>
        <p:spPr bwMode="auto">
          <a:xfrm>
            <a:off x="8626475" y="6553200"/>
            <a:ext cx="365125" cy="203200"/>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p>
            <a:fld id="{E6E7B5DC-A3BB-4552-903F-C453C551455A}" type="slidenum">
              <a:rPr lang="en-US"/>
              <a:pPr/>
              <a:t>28</a:t>
            </a:fld>
            <a:endParaRPr lang="en-US"/>
          </a:p>
        </p:txBody>
      </p:sp>
      <p:sp>
        <p:nvSpPr>
          <p:cNvPr id="7"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88098" name="Rectangle 2"/>
          <p:cNvSpPr>
            <a:spLocks noGrp="1" noChangeArrowheads="1"/>
          </p:cNvSpPr>
          <p:nvPr>
            <p:ph type="title"/>
          </p:nvPr>
        </p:nvSpPr>
        <p:spPr>
          <a:xfrm>
            <a:off x="457200" y="685800"/>
            <a:ext cx="8229600" cy="609600"/>
          </a:xfrm>
        </p:spPr>
        <p:txBody>
          <a:bodyPr anchor="t"/>
          <a:lstStyle/>
          <a:p>
            <a:r>
              <a:rPr lang="en-US">
                <a:solidFill>
                  <a:srgbClr val="006699"/>
                </a:solidFill>
              </a:rPr>
              <a:t>Capillarity</a:t>
            </a:r>
          </a:p>
        </p:txBody>
      </p:sp>
      <p:sp>
        <p:nvSpPr>
          <p:cNvPr id="388099" name="Rectangle 3"/>
          <p:cNvSpPr>
            <a:spLocks noGrp="1" noChangeArrowheads="1"/>
          </p:cNvSpPr>
          <p:nvPr>
            <p:ph type="body" idx="1"/>
          </p:nvPr>
        </p:nvSpPr>
        <p:spPr>
          <a:xfrm>
            <a:off x="533400" y="1600200"/>
            <a:ext cx="8077200" cy="4800600"/>
          </a:xfrm>
        </p:spPr>
        <p:txBody>
          <a:bodyPr/>
          <a:lstStyle/>
          <a:p>
            <a:pPr marL="231775" indent="-231775">
              <a:lnSpc>
                <a:spcPct val="90000"/>
              </a:lnSpc>
              <a:spcBef>
                <a:spcPct val="40000"/>
              </a:spcBef>
              <a:buClr>
                <a:schemeClr val="bg2"/>
              </a:buClr>
              <a:buFontTx/>
              <a:buChar char="•"/>
            </a:pPr>
            <a:r>
              <a:rPr lang="en-US" sz="2000" dirty="0">
                <a:solidFill>
                  <a:srgbClr val="002060"/>
                </a:solidFill>
                <a:latin typeface="Trebuchet MS" pitchFamily="34" charset="0"/>
              </a:rPr>
              <a:t>The surface tension leads to the phenomenon known as capillarity </a:t>
            </a:r>
          </a:p>
          <a:p>
            <a:pPr marL="231775" indent="-231775">
              <a:lnSpc>
                <a:spcPct val="90000"/>
              </a:lnSpc>
              <a:spcBef>
                <a:spcPct val="40000"/>
              </a:spcBef>
              <a:buClr>
                <a:schemeClr val="bg2"/>
              </a:buClr>
              <a:buFontTx/>
              <a:buChar char="•"/>
            </a:pPr>
            <a:r>
              <a:rPr lang="en-US" sz="2000" dirty="0">
                <a:solidFill>
                  <a:srgbClr val="002060"/>
                </a:solidFill>
                <a:latin typeface="Trebuchet MS" pitchFamily="34" charset="0"/>
              </a:rPr>
              <a:t>where a column of liquid in a tube is supported in the absence of an externally applied pressure.</a:t>
            </a:r>
          </a:p>
          <a:p>
            <a:pPr marL="231775" indent="-231775">
              <a:lnSpc>
                <a:spcPct val="90000"/>
              </a:lnSpc>
              <a:spcBef>
                <a:spcPct val="40000"/>
              </a:spcBef>
              <a:buClr>
                <a:schemeClr val="bg2"/>
              </a:buClr>
              <a:buFontTx/>
              <a:buChar char="•"/>
            </a:pPr>
            <a:r>
              <a:rPr lang="en-US" sz="2000" dirty="0">
                <a:solidFill>
                  <a:srgbClr val="002060"/>
                </a:solidFill>
                <a:latin typeface="Trebuchet MS" pitchFamily="34" charset="0"/>
              </a:rPr>
              <a:t>Rise or fall of a liquid in a capillary tube is caused by surface tension and depends on the relative magnitude of cohesion of the liquid and the adhesion of the liquid to the walls of the containing vessels.</a:t>
            </a:r>
          </a:p>
          <a:p>
            <a:pPr marL="231775" indent="-231775">
              <a:lnSpc>
                <a:spcPct val="90000"/>
              </a:lnSpc>
              <a:spcBef>
                <a:spcPct val="40000"/>
              </a:spcBef>
              <a:buClr>
                <a:schemeClr val="bg2"/>
              </a:buClr>
              <a:buFontTx/>
              <a:buChar char="•"/>
            </a:pPr>
            <a:r>
              <a:rPr lang="en-US" sz="2000" dirty="0">
                <a:solidFill>
                  <a:srgbClr val="002060"/>
                </a:solidFill>
                <a:latin typeface="Trebuchet MS" pitchFamily="34" charset="0"/>
              </a:rPr>
              <a:t>Liquid rise in tubes if they wet a surface (adhesion &gt; cohesion), such as water, and fall in tubes that do not wet (cohesion &gt; adhesion), such as mercury.</a:t>
            </a:r>
          </a:p>
          <a:p>
            <a:pPr marL="231775" indent="-231775">
              <a:lnSpc>
                <a:spcPct val="90000"/>
              </a:lnSpc>
              <a:spcBef>
                <a:spcPct val="40000"/>
              </a:spcBef>
              <a:buClr>
                <a:schemeClr val="bg2"/>
              </a:buClr>
              <a:buFontTx/>
              <a:buChar char="•"/>
            </a:pPr>
            <a:r>
              <a:rPr lang="en-US" sz="2000" dirty="0">
                <a:solidFill>
                  <a:srgbClr val="002060"/>
                </a:solidFill>
                <a:latin typeface="Trebuchet MS" pitchFamily="34" charset="0"/>
              </a:rPr>
              <a:t>Capillarity is important when using tubes smaller than 10 mm (3/8 in.).</a:t>
            </a:r>
          </a:p>
          <a:p>
            <a:pPr marL="231775" indent="-231775">
              <a:lnSpc>
                <a:spcPct val="90000"/>
              </a:lnSpc>
              <a:spcBef>
                <a:spcPct val="40000"/>
              </a:spcBef>
              <a:buClr>
                <a:schemeClr val="bg2"/>
              </a:buClr>
              <a:buFontTx/>
              <a:buChar char="•"/>
            </a:pPr>
            <a:r>
              <a:rPr lang="en-US" sz="2000" dirty="0">
                <a:solidFill>
                  <a:srgbClr val="002060"/>
                </a:solidFill>
                <a:latin typeface="Trebuchet MS" pitchFamily="34" charset="0"/>
              </a:rPr>
              <a:t>For tube larger than 12 mm (1/2 in.) capillarity effects are negligible.</a:t>
            </a:r>
            <a:endParaRPr lang="en-US" sz="1800" dirty="0">
              <a:solidFill>
                <a:srgbClr val="002060"/>
              </a:solidFill>
            </a:endParaRPr>
          </a:p>
        </p:txBody>
      </p:sp>
      <p:sp>
        <p:nvSpPr>
          <p:cNvPr id="388100" name="AutoShape 4">
            <a:hlinkClick r:id="" action="ppaction://hlinkshowjump?jump=nextslide" highlightClick="1"/>
          </p:cNvPr>
          <p:cNvSpPr>
            <a:spLocks noChangeAspect="1" noChangeArrowheads="1"/>
          </p:cNvSpPr>
          <p:nvPr/>
        </p:nvSpPr>
        <p:spPr bwMode="auto">
          <a:xfrm>
            <a:off x="8653463" y="6553200"/>
            <a:ext cx="338137" cy="246063"/>
          </a:xfrm>
          <a:prstGeom prst="actionButtonForwardNext">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1"/>
          </p:nvPr>
        </p:nvSpPr>
        <p:spPr/>
        <p:txBody>
          <a:bodyPr/>
          <a:lstStyle/>
          <a:p>
            <a:fld id="{17BEDD06-58D4-4207-9971-3AE79A103361}" type="slidenum">
              <a:rPr lang="en-US"/>
              <a:pPr/>
              <a:t>29</a:t>
            </a:fld>
            <a:endParaRPr lang="en-US"/>
          </a:p>
        </p:txBody>
      </p:sp>
      <p:sp>
        <p:nvSpPr>
          <p:cNvPr id="11" name="Footer Placeholder 4"/>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pic>
        <p:nvPicPr>
          <p:cNvPr id="389122" name="Picture 2" descr="fig1-3"/>
          <p:cNvPicPr>
            <a:picLocks noGrp="1" noChangeAspect="1" noChangeArrowheads="1"/>
          </p:cNvPicPr>
          <p:nvPr>
            <p:ph/>
          </p:nvPr>
        </p:nvPicPr>
        <p:blipFill>
          <a:blip r:embed="rId3"/>
          <a:srcRect/>
          <a:stretch>
            <a:fillRect/>
          </a:stretch>
        </p:blipFill>
        <p:spPr>
          <a:xfrm>
            <a:off x="1295400" y="990600"/>
            <a:ext cx="5243513" cy="2686050"/>
          </a:xfrm>
          <a:noFill/>
          <a:ln/>
        </p:spPr>
      </p:pic>
      <p:sp>
        <p:nvSpPr>
          <p:cNvPr id="389123" name="Rectangle 3"/>
          <p:cNvSpPr>
            <a:spLocks noChangeArrowheads="1"/>
          </p:cNvSpPr>
          <p:nvPr/>
        </p:nvSpPr>
        <p:spPr bwMode="auto">
          <a:xfrm>
            <a:off x="6629400" y="2133600"/>
            <a:ext cx="1754188" cy="581025"/>
          </a:xfrm>
          <a:prstGeom prst="rect">
            <a:avLst/>
          </a:prstGeom>
          <a:noFill/>
          <a:ln w="12700" cap="sq">
            <a:noFill/>
            <a:miter lim="800000"/>
            <a:headEnd type="none" w="sm" len="sm"/>
            <a:tailEnd type="none" w="sm" len="sm"/>
          </a:ln>
          <a:effectLst/>
        </p:spPr>
        <p:txBody>
          <a:bodyPr anchor="ctr">
            <a:spAutoFit/>
          </a:bodyPr>
          <a:lstStyle/>
          <a:p>
            <a:pPr eaLnBrk="0" hangingPunct="0">
              <a:lnSpc>
                <a:spcPct val="100000"/>
              </a:lnSpc>
            </a:pPr>
            <a:r>
              <a:rPr lang="en-US" sz="1600">
                <a:solidFill>
                  <a:schemeClr val="bg2"/>
                </a:solidFill>
                <a:latin typeface="Trebuchet MS" pitchFamily="34" charset="0"/>
              </a:rPr>
              <a:t>Figure 1.3 </a:t>
            </a:r>
            <a:r>
              <a:rPr lang="en-US" sz="1600" b="0">
                <a:solidFill>
                  <a:schemeClr val="bg2"/>
                </a:solidFill>
                <a:latin typeface="Trebuchet MS" pitchFamily="34" charset="0"/>
              </a:rPr>
              <a:t>Capillary actions</a:t>
            </a:r>
          </a:p>
        </p:txBody>
      </p:sp>
      <p:sp>
        <p:nvSpPr>
          <p:cNvPr id="389124" name="Rectangle 4"/>
          <p:cNvSpPr>
            <a:spLocks noChangeArrowheads="1"/>
          </p:cNvSpPr>
          <p:nvPr/>
        </p:nvSpPr>
        <p:spPr bwMode="auto">
          <a:xfrm>
            <a:off x="0" y="3219450"/>
            <a:ext cx="9144000" cy="0"/>
          </a:xfrm>
          <a:prstGeom prst="rect">
            <a:avLst/>
          </a:prstGeom>
          <a:noFill/>
          <a:ln w="12700" cap="sq">
            <a:noFill/>
            <a:miter lim="800000"/>
            <a:headEnd type="none" w="sm" len="sm"/>
            <a:tailEnd type="none" w="sm" len="sm"/>
          </a:ln>
          <a:effectLst/>
        </p:spPr>
        <p:txBody>
          <a:bodyPr wrap="none" anchor="ctr">
            <a:spAutoFit/>
          </a:bodyPr>
          <a:lstStyle/>
          <a:p>
            <a:endParaRPr lang="en-US"/>
          </a:p>
        </p:txBody>
      </p:sp>
      <p:graphicFrame>
        <p:nvGraphicFramePr>
          <p:cNvPr id="389125" name="Object 5"/>
          <p:cNvGraphicFramePr>
            <a:graphicFrameLocks noChangeAspect="1"/>
          </p:cNvGraphicFramePr>
          <p:nvPr/>
        </p:nvGraphicFramePr>
        <p:xfrm>
          <a:off x="1981200" y="3962400"/>
          <a:ext cx="1608138" cy="841375"/>
        </p:xfrm>
        <a:graphic>
          <a:graphicData uri="http://schemas.openxmlformats.org/presentationml/2006/ole">
            <p:oleObj spid="_x0000_s389125" name="Microsoft Equation 3.0" r:id="rId4" imgW="800100" imgH="419100" progId="Equation.3">
              <p:embed/>
            </p:oleObj>
          </a:graphicData>
        </a:graphic>
      </p:graphicFrame>
      <p:sp>
        <p:nvSpPr>
          <p:cNvPr id="389126" name="Text Box 6"/>
          <p:cNvSpPr txBox="1">
            <a:spLocks noChangeArrowheads="1"/>
          </p:cNvSpPr>
          <p:nvPr/>
        </p:nvSpPr>
        <p:spPr bwMode="auto">
          <a:xfrm>
            <a:off x="4419600" y="4178300"/>
            <a:ext cx="731838" cy="396875"/>
          </a:xfrm>
          <a:prstGeom prst="rect">
            <a:avLst/>
          </a:prstGeom>
          <a:noFill/>
          <a:ln w="12700" cap="sq">
            <a:noFill/>
            <a:miter lim="800000"/>
            <a:headEnd type="none" w="sm" len="sm"/>
            <a:tailEnd type="none" w="sm" len="sm"/>
          </a:ln>
          <a:effectLst/>
        </p:spPr>
        <p:txBody>
          <a:bodyPr wrap="none">
            <a:spAutoFit/>
          </a:bodyPr>
          <a:lstStyle/>
          <a:p>
            <a:pPr>
              <a:lnSpc>
                <a:spcPct val="100000"/>
              </a:lnSpc>
            </a:pPr>
            <a:r>
              <a:rPr lang="en-US" sz="2000" b="0">
                <a:solidFill>
                  <a:schemeClr val="bg2"/>
                </a:solidFill>
                <a:latin typeface="Trebuchet MS" pitchFamily="34" charset="0"/>
              </a:rPr>
              <a:t>(1.8)</a:t>
            </a:r>
          </a:p>
        </p:txBody>
      </p:sp>
      <p:sp>
        <p:nvSpPr>
          <p:cNvPr id="389127" name="Rectangle 7"/>
          <p:cNvSpPr>
            <a:spLocks noChangeArrowheads="1"/>
          </p:cNvSpPr>
          <p:nvPr/>
        </p:nvSpPr>
        <p:spPr bwMode="auto">
          <a:xfrm>
            <a:off x="1295400" y="4953000"/>
            <a:ext cx="5187950" cy="1465262"/>
          </a:xfrm>
          <a:prstGeom prst="rect">
            <a:avLst/>
          </a:prstGeom>
          <a:noFill/>
          <a:ln w="12700" cap="sq">
            <a:noFill/>
            <a:miter lim="800000"/>
            <a:headEnd type="none" w="sm" len="sm"/>
            <a:tailEnd type="none" w="sm" len="sm"/>
          </a:ln>
          <a:effectLst/>
        </p:spPr>
        <p:txBody>
          <a:bodyPr wrap="none" anchor="ctr">
            <a:spAutoFit/>
          </a:bodyPr>
          <a:lstStyle/>
          <a:p>
            <a:pPr>
              <a:lnSpc>
                <a:spcPct val="100000"/>
              </a:lnSpc>
              <a:tabLst>
                <a:tab pos="682625" algn="l"/>
              </a:tabLst>
            </a:pPr>
            <a:r>
              <a:rPr lang="en-US" sz="1800" b="0" dirty="0">
                <a:solidFill>
                  <a:srgbClr val="002060"/>
                </a:solidFill>
                <a:latin typeface="Trebuchet MS" pitchFamily="34" charset="0"/>
              </a:rPr>
              <a:t>where </a:t>
            </a:r>
            <a:r>
              <a:rPr lang="en-US" sz="1800" i="1" dirty="0">
                <a:solidFill>
                  <a:srgbClr val="002060"/>
                </a:solidFill>
                <a:latin typeface="Times New Roman" pitchFamily="18" charset="0"/>
              </a:rPr>
              <a:t>h</a:t>
            </a:r>
            <a:r>
              <a:rPr lang="en-US" sz="1800" b="0" dirty="0">
                <a:solidFill>
                  <a:srgbClr val="002060"/>
                </a:solidFill>
                <a:latin typeface="Trebuchet MS" pitchFamily="34" charset="0"/>
              </a:rPr>
              <a:t> = height of capillary rise (or depression)</a:t>
            </a:r>
          </a:p>
          <a:p>
            <a:pPr>
              <a:lnSpc>
                <a:spcPct val="100000"/>
              </a:lnSpc>
              <a:tabLst>
                <a:tab pos="682625" algn="l"/>
              </a:tabLst>
            </a:pPr>
            <a:r>
              <a:rPr lang="en-US" sz="1800" b="0" dirty="0">
                <a:solidFill>
                  <a:srgbClr val="002060"/>
                </a:solidFill>
                <a:latin typeface="Trebuchet MS" pitchFamily="34" charset="0"/>
              </a:rPr>
              <a:t>	</a:t>
            </a:r>
            <a:r>
              <a:rPr lang="en-US" sz="1800" dirty="0">
                <a:solidFill>
                  <a:srgbClr val="002060"/>
                </a:solidFill>
                <a:latin typeface="Trebuchet MS" pitchFamily="34" charset="0"/>
                <a:sym typeface="Symbol" pitchFamily="18" charset="2"/>
              </a:rPr>
              <a:t></a:t>
            </a:r>
            <a:r>
              <a:rPr lang="en-US" sz="1800" b="0" dirty="0">
                <a:solidFill>
                  <a:srgbClr val="002060"/>
                </a:solidFill>
                <a:latin typeface="Trebuchet MS" pitchFamily="34" charset="0"/>
              </a:rPr>
              <a:t> = surface tension</a:t>
            </a:r>
            <a:endParaRPr lang="en-US" sz="1800" b="0" dirty="0">
              <a:solidFill>
                <a:srgbClr val="002060"/>
              </a:solidFill>
              <a:latin typeface="Trebuchet MS" pitchFamily="34" charset="0"/>
              <a:sym typeface="Symbol" pitchFamily="18" charset="2"/>
            </a:endParaRPr>
          </a:p>
          <a:p>
            <a:pPr>
              <a:lnSpc>
                <a:spcPct val="100000"/>
              </a:lnSpc>
              <a:tabLst>
                <a:tab pos="682625" algn="l"/>
              </a:tabLst>
            </a:pPr>
            <a:r>
              <a:rPr lang="en-US" sz="1800" b="0" dirty="0">
                <a:solidFill>
                  <a:srgbClr val="002060"/>
                </a:solidFill>
                <a:latin typeface="Trebuchet MS" pitchFamily="34" charset="0"/>
                <a:sym typeface="Symbol" pitchFamily="18" charset="2"/>
              </a:rPr>
              <a:t>	</a:t>
            </a:r>
            <a:r>
              <a:rPr lang="en-US" sz="1800" dirty="0">
                <a:solidFill>
                  <a:srgbClr val="002060"/>
                </a:solidFill>
                <a:latin typeface="Trebuchet MS" pitchFamily="34" charset="0"/>
                <a:sym typeface="Symbol" pitchFamily="18" charset="2"/>
              </a:rPr>
              <a:t></a:t>
            </a:r>
            <a:r>
              <a:rPr lang="en-US" sz="1800" b="0" dirty="0">
                <a:solidFill>
                  <a:srgbClr val="002060"/>
                </a:solidFill>
                <a:latin typeface="Trebuchet MS" pitchFamily="34" charset="0"/>
              </a:rPr>
              <a:t> = wetting (contact) angle</a:t>
            </a:r>
            <a:endParaRPr lang="en-US" sz="1800" b="0" dirty="0">
              <a:solidFill>
                <a:srgbClr val="002060"/>
              </a:solidFill>
              <a:latin typeface="Trebuchet MS" pitchFamily="34" charset="0"/>
              <a:sym typeface="Symbol" pitchFamily="18" charset="2"/>
            </a:endParaRPr>
          </a:p>
          <a:p>
            <a:pPr>
              <a:lnSpc>
                <a:spcPct val="100000"/>
              </a:lnSpc>
              <a:tabLst>
                <a:tab pos="682625" algn="l"/>
              </a:tabLst>
            </a:pPr>
            <a:r>
              <a:rPr lang="en-US" sz="1800" b="0" dirty="0">
                <a:solidFill>
                  <a:srgbClr val="002060"/>
                </a:solidFill>
                <a:latin typeface="Trebuchet MS" pitchFamily="34" charset="0"/>
                <a:sym typeface="Symbol" pitchFamily="18" charset="2"/>
              </a:rPr>
              <a:t>	</a:t>
            </a:r>
            <a:r>
              <a:rPr lang="en-US" sz="1800" dirty="0">
                <a:solidFill>
                  <a:srgbClr val="002060"/>
                </a:solidFill>
                <a:latin typeface="Trebuchet MS" pitchFamily="34" charset="0"/>
                <a:sym typeface="Symbol" pitchFamily="18" charset="2"/>
              </a:rPr>
              <a:t></a:t>
            </a:r>
            <a:r>
              <a:rPr lang="en-US" sz="1800" b="0" dirty="0">
                <a:solidFill>
                  <a:srgbClr val="002060"/>
                </a:solidFill>
                <a:latin typeface="Trebuchet MS" pitchFamily="34" charset="0"/>
              </a:rPr>
              <a:t> = specific weight of liquid</a:t>
            </a:r>
            <a:endParaRPr lang="en-US" sz="1800" b="0" dirty="0">
              <a:solidFill>
                <a:srgbClr val="002060"/>
              </a:solidFill>
              <a:latin typeface="Trebuchet MS" pitchFamily="34" charset="0"/>
              <a:sym typeface="Symbol" pitchFamily="18" charset="2"/>
            </a:endParaRPr>
          </a:p>
          <a:p>
            <a:pPr>
              <a:lnSpc>
                <a:spcPct val="100000"/>
              </a:lnSpc>
              <a:tabLst>
                <a:tab pos="682625" algn="l"/>
              </a:tabLst>
            </a:pPr>
            <a:r>
              <a:rPr lang="en-US" sz="1800" b="0" dirty="0">
                <a:solidFill>
                  <a:srgbClr val="002060"/>
                </a:solidFill>
                <a:latin typeface="Trebuchet MS" pitchFamily="34" charset="0"/>
                <a:sym typeface="Symbol" pitchFamily="18" charset="2"/>
              </a:rPr>
              <a:t>	</a:t>
            </a:r>
            <a:r>
              <a:rPr lang="en-US" sz="1800" i="1" dirty="0">
                <a:solidFill>
                  <a:srgbClr val="002060"/>
                </a:solidFill>
                <a:latin typeface="Times New Roman" pitchFamily="18" charset="0"/>
                <a:sym typeface="Symbol" pitchFamily="18" charset="2"/>
              </a:rPr>
              <a:t>r</a:t>
            </a:r>
            <a:r>
              <a:rPr lang="en-US" sz="1800" b="0" dirty="0">
                <a:solidFill>
                  <a:srgbClr val="002060"/>
                </a:solidFill>
                <a:latin typeface="Trebuchet MS" pitchFamily="34" charset="0"/>
                <a:sym typeface="Symbol" pitchFamily="18" charset="2"/>
              </a:rPr>
              <a:t> = radius of tube</a:t>
            </a:r>
          </a:p>
        </p:txBody>
      </p:sp>
      <p:sp>
        <p:nvSpPr>
          <p:cNvPr id="389128" name="AutoShape 8">
            <a:hlinkClick r:id="rId5" action="ppaction://hlinksldjump" highlightClick="1"/>
          </p:cNvPr>
          <p:cNvSpPr>
            <a:spLocks noChangeAspect="1" noChangeArrowheads="1"/>
          </p:cNvSpPr>
          <p:nvPr/>
        </p:nvSpPr>
        <p:spPr bwMode="auto">
          <a:xfrm>
            <a:off x="8626475" y="6578600"/>
            <a:ext cx="365125" cy="203200"/>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3"/>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6" name="Rectangle 7"/>
          <p:cNvSpPr>
            <a:spLocks noGrp="1" noChangeArrowheads="1"/>
          </p:cNvSpPr>
          <p:nvPr>
            <p:ph type="sldNum" sz="quarter" idx="4"/>
          </p:nvPr>
        </p:nvSpPr>
        <p:spPr/>
        <p:txBody>
          <a:bodyPr/>
          <a:lstStyle/>
          <a:p>
            <a:fld id="{66DDEF2D-C03B-4FC9-BEE6-7858D0DE566E}" type="slidenum">
              <a:rPr lang="en-US"/>
              <a:pPr/>
              <a:t>3</a:t>
            </a:fld>
            <a:endParaRPr lang="en-US"/>
          </a:p>
        </p:txBody>
      </p:sp>
      <p:sp>
        <p:nvSpPr>
          <p:cNvPr id="7" name="TextBox 6"/>
          <p:cNvSpPr txBox="1"/>
          <p:nvPr/>
        </p:nvSpPr>
        <p:spPr>
          <a:xfrm>
            <a:off x="228600" y="990600"/>
            <a:ext cx="8610600" cy="4918269"/>
          </a:xfrm>
          <a:prstGeom prst="rect">
            <a:avLst/>
          </a:prstGeom>
          <a:noFill/>
        </p:spPr>
        <p:txBody>
          <a:bodyPr wrap="square" rtlCol="0">
            <a:spAutoFit/>
          </a:bodyPr>
          <a:lstStyle/>
          <a:p>
            <a:r>
              <a:rPr lang="en-US" dirty="0" smtClean="0"/>
              <a:t>Primary Text Book:</a:t>
            </a:r>
          </a:p>
          <a:p>
            <a:endParaRPr lang="en-US" dirty="0" smtClean="0"/>
          </a:p>
          <a:p>
            <a:r>
              <a:rPr lang="en-US" sz="2800" dirty="0" smtClean="0"/>
              <a:t>Fluid Mechanics with Engineering Applications</a:t>
            </a:r>
          </a:p>
          <a:p>
            <a:endParaRPr lang="en-US" dirty="0" smtClean="0"/>
          </a:p>
          <a:p>
            <a:r>
              <a:rPr lang="en-US" sz="2400" b="0" dirty="0" smtClean="0">
                <a:solidFill>
                  <a:srgbClr val="FF0000"/>
                </a:solidFill>
              </a:rPr>
              <a:t>By </a:t>
            </a:r>
            <a:r>
              <a:rPr lang="en-US" sz="2400" b="0" dirty="0" err="1" smtClean="0">
                <a:solidFill>
                  <a:srgbClr val="FF0000"/>
                </a:solidFill>
              </a:rPr>
              <a:t>Robery</a:t>
            </a:r>
            <a:r>
              <a:rPr lang="en-US" sz="2400" b="0" dirty="0" smtClean="0">
                <a:solidFill>
                  <a:srgbClr val="FF0000"/>
                </a:solidFill>
              </a:rPr>
              <a:t> L. Daugherty, </a:t>
            </a:r>
            <a:r>
              <a:rPr lang="en-US" sz="2400" b="0" dirty="0" err="1" smtClean="0">
                <a:solidFill>
                  <a:srgbClr val="FF0000"/>
                </a:solidFill>
              </a:rPr>
              <a:t>Josheph</a:t>
            </a:r>
            <a:r>
              <a:rPr lang="en-US" sz="2400" b="0" dirty="0" smtClean="0">
                <a:solidFill>
                  <a:srgbClr val="FF0000"/>
                </a:solidFill>
              </a:rPr>
              <a:t> B. </a:t>
            </a:r>
            <a:r>
              <a:rPr lang="en-US" sz="2400" b="0" dirty="0" err="1" smtClean="0">
                <a:solidFill>
                  <a:srgbClr val="FF0000"/>
                </a:solidFill>
              </a:rPr>
              <a:t>Franzini</a:t>
            </a:r>
            <a:r>
              <a:rPr lang="en-US" sz="2400" b="0" dirty="0" smtClean="0">
                <a:solidFill>
                  <a:srgbClr val="FF0000"/>
                </a:solidFill>
              </a:rPr>
              <a:t> </a:t>
            </a:r>
            <a:r>
              <a:rPr lang="en-US" sz="2400" b="0" dirty="0" smtClean="0">
                <a:solidFill>
                  <a:srgbClr val="FF0000"/>
                </a:solidFill>
              </a:rPr>
              <a:t>and E. </a:t>
            </a:r>
            <a:r>
              <a:rPr lang="en-US" sz="2400" b="0" dirty="0" err="1" smtClean="0">
                <a:solidFill>
                  <a:srgbClr val="FF0000"/>
                </a:solidFill>
              </a:rPr>
              <a:t>JohnFinnemore</a:t>
            </a:r>
            <a:endParaRPr lang="en-US" sz="2400" b="0" dirty="0" smtClean="0">
              <a:solidFill>
                <a:srgbClr val="FF0000"/>
              </a:solidFill>
            </a:endParaRPr>
          </a:p>
          <a:p>
            <a:endParaRPr lang="en-US" sz="2400" b="0" dirty="0" smtClean="0"/>
          </a:p>
          <a:p>
            <a:r>
              <a:rPr lang="en-US" sz="2800" dirty="0" smtClean="0"/>
              <a:t>References</a:t>
            </a:r>
            <a:r>
              <a:rPr lang="en-US" sz="2400" b="0" dirty="0" smtClean="0"/>
              <a:t>:</a:t>
            </a:r>
          </a:p>
          <a:p>
            <a:endParaRPr lang="en-US" sz="2400" b="0" dirty="0" smtClean="0"/>
          </a:p>
          <a:p>
            <a:pPr>
              <a:buFont typeface="Arial" pitchFamily="34" charset="0"/>
              <a:buChar char="•"/>
            </a:pPr>
            <a:r>
              <a:rPr lang="en-US" sz="2400" b="0" dirty="0" smtClean="0"/>
              <a:t>Fluid Mechanics, </a:t>
            </a:r>
            <a:r>
              <a:rPr lang="en-US" sz="2000" b="0" dirty="0" smtClean="0">
                <a:solidFill>
                  <a:srgbClr val="FF0000"/>
                </a:solidFill>
              </a:rPr>
              <a:t>V.L. Streeter</a:t>
            </a:r>
            <a:endParaRPr lang="en-US" sz="2400" b="0" dirty="0" smtClean="0">
              <a:solidFill>
                <a:srgbClr val="FF0000"/>
              </a:solidFill>
            </a:endParaRPr>
          </a:p>
          <a:p>
            <a:pPr>
              <a:buFont typeface="Arial" pitchFamily="34" charset="0"/>
              <a:buChar char="•"/>
            </a:pPr>
            <a:r>
              <a:rPr lang="en-US" sz="2400" b="0" dirty="0" smtClean="0"/>
              <a:t>Hydraulics, </a:t>
            </a:r>
            <a:r>
              <a:rPr lang="en-US" sz="2400" b="0" dirty="0" smtClean="0">
                <a:solidFill>
                  <a:srgbClr val="FF0000"/>
                </a:solidFill>
              </a:rPr>
              <a:t>H.W. King</a:t>
            </a:r>
          </a:p>
          <a:p>
            <a:pPr>
              <a:buFont typeface="Arial" pitchFamily="34" charset="0"/>
              <a:buChar char="•"/>
            </a:pPr>
            <a:r>
              <a:rPr lang="en-US" sz="2400" b="0" dirty="0" smtClean="0"/>
              <a:t>Hydraulics and Fluid Mechanics, </a:t>
            </a:r>
            <a:r>
              <a:rPr lang="en-US" sz="2400" b="0" dirty="0" smtClean="0">
                <a:solidFill>
                  <a:srgbClr val="FF0000"/>
                </a:solidFill>
              </a:rPr>
              <a:t>E.W. </a:t>
            </a:r>
            <a:r>
              <a:rPr lang="en-US" sz="2400" b="0" dirty="0" err="1" smtClean="0">
                <a:solidFill>
                  <a:srgbClr val="FF0000"/>
                </a:solidFill>
              </a:rPr>
              <a:t>Lewit</a:t>
            </a:r>
            <a:endParaRPr lang="en-US" sz="2400" b="0" dirty="0" smtClean="0">
              <a:solidFill>
                <a:srgbClr val="FF0000"/>
              </a:solidFill>
            </a:endParaRPr>
          </a:p>
          <a:p>
            <a:pPr>
              <a:buFont typeface="Arial" pitchFamily="34" charset="0"/>
              <a:buChar char="•"/>
            </a:pPr>
            <a:r>
              <a:rPr lang="en-US" sz="2400" b="0" dirty="0" smtClean="0"/>
              <a:t>Elementary Fluid Mechanics. </a:t>
            </a:r>
            <a:r>
              <a:rPr lang="en-US" sz="2400" b="0" dirty="0" smtClean="0">
                <a:solidFill>
                  <a:srgbClr val="FF0000"/>
                </a:solidFill>
              </a:rPr>
              <a:t>J. K. </a:t>
            </a:r>
            <a:r>
              <a:rPr lang="en-US" sz="2400" b="0" dirty="0" err="1" smtClean="0">
                <a:solidFill>
                  <a:srgbClr val="FF0000"/>
                </a:solidFill>
              </a:rPr>
              <a:t>Vernerd</a:t>
            </a:r>
            <a:r>
              <a:rPr lang="en-US" sz="2400" b="0" dirty="0" smtClean="0">
                <a:solidFill>
                  <a:srgbClr val="FF0000"/>
                </a:solidFill>
              </a:rPr>
              <a:t>, R. L. </a:t>
            </a:r>
            <a:r>
              <a:rPr lang="en-US" sz="2400" b="0" dirty="0" err="1" smtClean="0">
                <a:solidFill>
                  <a:srgbClr val="FF0000"/>
                </a:solidFill>
              </a:rPr>
              <a:t>Srteet</a:t>
            </a:r>
            <a:endParaRPr lang="en-US" sz="2400" b="0" dirty="0" smtClean="0">
              <a:solidFill>
                <a:srgbClr val="FF0000"/>
              </a:solidFill>
            </a:endParaRPr>
          </a:p>
          <a:p>
            <a:pPr>
              <a:buFont typeface="Arial" pitchFamily="34" charset="0"/>
              <a:buChar char="•"/>
            </a:pPr>
            <a:r>
              <a:rPr lang="en-US" sz="2400" b="0" dirty="0" smtClean="0"/>
              <a:t>Introduction to Fluid Mechanics, </a:t>
            </a:r>
            <a:r>
              <a:rPr lang="en-US" sz="2400" b="0" dirty="0" smtClean="0">
                <a:solidFill>
                  <a:srgbClr val="FF0000"/>
                </a:solidFill>
              </a:rPr>
              <a:t>R. W. Fax, A. T. Mc Donald</a:t>
            </a:r>
          </a:p>
          <a:p>
            <a:pPr>
              <a:buFont typeface="Arial" pitchFamily="34" charset="0"/>
              <a:buChar char="•"/>
            </a:pPr>
            <a:r>
              <a:rPr lang="en-US" sz="2400" b="0" dirty="0" smtClean="0"/>
              <a:t>Mechanics of Fluid, </a:t>
            </a:r>
            <a:r>
              <a:rPr lang="en-US" sz="2400" b="0" dirty="0" smtClean="0">
                <a:solidFill>
                  <a:srgbClr val="FF0000"/>
                </a:solidFill>
              </a:rPr>
              <a:t>I. H. Shames</a:t>
            </a:r>
            <a:endParaRPr lang="en-US" sz="2400" b="0" dirty="0">
              <a:solidFill>
                <a:srgbClr val="FF0000"/>
              </a:solidFill>
            </a:endParaRPr>
          </a:p>
        </p:txBody>
      </p:sp>
    </p:spTree>
  </p:cSld>
  <p:clrMapOvr>
    <a:masterClrMapping/>
  </p:clrMapOvr>
  <p:transition>
    <p:strips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1"/>
          </p:nvPr>
        </p:nvSpPr>
        <p:spPr/>
        <p:txBody>
          <a:bodyPr/>
          <a:lstStyle/>
          <a:p>
            <a:fld id="{57618521-4831-496B-B4AE-4E20E984CE5E}" type="slidenum">
              <a:rPr lang="en-US"/>
              <a:pPr/>
              <a:t>30</a:t>
            </a:fld>
            <a:endParaRPr lang="en-US"/>
          </a:p>
        </p:txBody>
      </p:sp>
      <p:sp>
        <p:nvSpPr>
          <p:cNvPr id="5"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139268" name="Rectangle 4"/>
          <p:cNvSpPr>
            <a:spLocks noGrp="1" noChangeArrowheads="1"/>
          </p:cNvSpPr>
          <p:nvPr>
            <p:ph type="body" idx="1"/>
          </p:nvPr>
        </p:nvSpPr>
        <p:spPr>
          <a:xfrm>
            <a:off x="0" y="762000"/>
            <a:ext cx="9144000" cy="5715000"/>
          </a:xfrm>
          <a:noFill/>
          <a:ln/>
        </p:spPr>
        <p:txBody>
          <a:bodyPr anchor="ctr"/>
          <a:lstStyle/>
          <a:p>
            <a:pPr algn="ctr"/>
            <a:r>
              <a:rPr lang="en-US" sz="7200" i="1">
                <a:solidFill>
                  <a:schemeClr val="accent2"/>
                </a:solidFill>
                <a:latin typeface="Dauphin" pitchFamily="34" charset="0"/>
              </a:rPr>
              <a:t>Thank You</a:t>
            </a:r>
          </a:p>
        </p:txBody>
      </p:sp>
    </p:spTree>
  </p:cSld>
  <p:clrMapOvr>
    <a:masterClrMapping/>
  </p:clrMapOvr>
  <p:transition>
    <p:strips dir="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3"/>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6" name="Rectangle 7"/>
          <p:cNvSpPr>
            <a:spLocks noGrp="1" noChangeArrowheads="1"/>
          </p:cNvSpPr>
          <p:nvPr>
            <p:ph type="sldNum" sz="quarter" idx="4"/>
          </p:nvPr>
        </p:nvSpPr>
        <p:spPr/>
        <p:txBody>
          <a:bodyPr/>
          <a:lstStyle/>
          <a:p>
            <a:fld id="{66DDEF2D-C03B-4FC9-BEE6-7858D0DE566E}" type="slidenum">
              <a:rPr lang="en-US"/>
              <a:pPr/>
              <a:t>4</a:t>
            </a:fld>
            <a:endParaRPr lang="en-US"/>
          </a:p>
        </p:txBody>
      </p:sp>
      <p:sp>
        <p:nvSpPr>
          <p:cNvPr id="2053" name="Rectangle 5"/>
          <p:cNvSpPr>
            <a:spLocks noGrp="1" noChangeArrowheads="1"/>
          </p:cNvSpPr>
          <p:nvPr>
            <p:ph type="ctrTitle"/>
          </p:nvPr>
        </p:nvSpPr>
        <p:spPr>
          <a:xfrm>
            <a:off x="685800" y="1447800"/>
            <a:ext cx="8001000" cy="3200400"/>
          </a:xfrm>
        </p:spPr>
        <p:txBody>
          <a:bodyPr/>
          <a:lstStyle/>
          <a:p>
            <a:pPr algn="ctr">
              <a:lnSpc>
                <a:spcPct val="85000"/>
              </a:lnSpc>
              <a:tabLst>
                <a:tab pos="1938338" algn="l"/>
              </a:tabLst>
            </a:pPr>
            <a:r>
              <a:rPr lang="en-US" b="0" dirty="0">
                <a:solidFill>
                  <a:srgbClr val="006699"/>
                </a:solidFill>
              </a:rPr>
              <a:t/>
            </a:r>
            <a:br>
              <a:rPr lang="en-US" b="0" dirty="0">
                <a:solidFill>
                  <a:srgbClr val="006699"/>
                </a:solidFill>
              </a:rPr>
            </a:br>
            <a:r>
              <a:rPr lang="en-US" b="0" dirty="0">
                <a:solidFill>
                  <a:srgbClr val="006699"/>
                </a:solidFill>
              </a:rPr>
              <a:t/>
            </a:r>
            <a:br>
              <a:rPr lang="en-US" b="0" dirty="0">
                <a:solidFill>
                  <a:srgbClr val="006699"/>
                </a:solidFill>
              </a:rPr>
            </a:br>
            <a:r>
              <a:rPr lang="en-US" sz="3000" b="0" dirty="0">
                <a:solidFill>
                  <a:srgbClr val="006699"/>
                </a:solidFill>
                <a:latin typeface="Trebuchet MS" pitchFamily="34" charset="0"/>
              </a:rPr>
              <a:t>Chapter </a:t>
            </a:r>
            <a:r>
              <a:rPr lang="en-US" sz="3000" b="0" dirty="0" smtClean="0">
                <a:solidFill>
                  <a:srgbClr val="006699"/>
                </a:solidFill>
                <a:latin typeface="Trebuchet MS" pitchFamily="34" charset="0"/>
              </a:rPr>
              <a:t>1 </a:t>
            </a:r>
            <a:br>
              <a:rPr lang="en-US" sz="3000" b="0" dirty="0" smtClean="0">
                <a:solidFill>
                  <a:srgbClr val="006699"/>
                </a:solidFill>
                <a:latin typeface="Trebuchet MS" pitchFamily="34" charset="0"/>
              </a:rPr>
            </a:br>
            <a:r>
              <a:rPr lang="en-US" sz="3000" b="0" dirty="0" smtClean="0">
                <a:solidFill>
                  <a:srgbClr val="006699"/>
                </a:solidFill>
                <a:latin typeface="Trebuchet MS" pitchFamily="34" charset="0"/>
              </a:rPr>
              <a:t/>
            </a:r>
            <a:br>
              <a:rPr lang="en-US" sz="3000" b="0" dirty="0" smtClean="0">
                <a:solidFill>
                  <a:srgbClr val="006699"/>
                </a:solidFill>
                <a:latin typeface="Trebuchet MS" pitchFamily="34" charset="0"/>
              </a:rPr>
            </a:br>
            <a:r>
              <a:rPr lang="en-US" sz="3000" dirty="0" smtClean="0">
                <a:solidFill>
                  <a:srgbClr val="006699"/>
                </a:solidFill>
                <a:latin typeface="Trebuchet MS" pitchFamily="34" charset="0"/>
              </a:rPr>
              <a:t> Properties of Fluid</a:t>
            </a:r>
            <a:endParaRPr lang="en-US" sz="3000" dirty="0">
              <a:solidFill>
                <a:srgbClr val="006699"/>
              </a:solidFill>
              <a:latin typeface="Trebuchet MS" pitchFamily="34" charset="0"/>
            </a:endParaRPr>
          </a:p>
        </p:txBody>
      </p:sp>
    </p:spTree>
  </p:cSld>
  <p:clrMapOvr>
    <a:masterClrMapping/>
  </p:clrMapOvr>
  <p:transition>
    <p:strips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p>
            <a:fld id="{5689D9D4-CA83-4AF9-BD5E-5E1698CDA291}" type="slidenum">
              <a:rPr lang="en-US"/>
              <a:pPr/>
              <a:t>5</a:t>
            </a:fld>
            <a:endParaRPr lang="en-US"/>
          </a:p>
        </p:txBody>
      </p:sp>
      <p:sp>
        <p:nvSpPr>
          <p:cNvPr id="7"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65570" name="Rectangle 2"/>
          <p:cNvSpPr>
            <a:spLocks noGrp="1" noChangeArrowheads="1"/>
          </p:cNvSpPr>
          <p:nvPr>
            <p:ph type="title"/>
          </p:nvPr>
        </p:nvSpPr>
        <p:spPr>
          <a:xfrm>
            <a:off x="457200" y="685800"/>
            <a:ext cx="8229600" cy="566738"/>
          </a:xfrm>
          <a:noFill/>
          <a:ln/>
        </p:spPr>
        <p:txBody>
          <a:bodyPr anchor="t"/>
          <a:lstStyle/>
          <a:p>
            <a:r>
              <a:rPr lang="en-US" dirty="0">
                <a:solidFill>
                  <a:srgbClr val="006699"/>
                </a:solidFill>
              </a:rPr>
              <a:t>Introduction</a:t>
            </a:r>
          </a:p>
        </p:txBody>
      </p:sp>
      <p:sp>
        <p:nvSpPr>
          <p:cNvPr id="365571" name="Rectangle 3"/>
          <p:cNvSpPr>
            <a:spLocks noGrp="1" noChangeArrowheads="1"/>
          </p:cNvSpPr>
          <p:nvPr>
            <p:ph type="body" idx="1"/>
          </p:nvPr>
        </p:nvSpPr>
        <p:spPr>
          <a:xfrm>
            <a:off x="533400" y="1524000"/>
            <a:ext cx="8077200" cy="4876800"/>
          </a:xfrm>
          <a:noFill/>
          <a:ln/>
        </p:spPr>
        <p:txBody>
          <a:bodyPr/>
          <a:lstStyle/>
          <a:p>
            <a:pPr marL="287338" indent="-287338">
              <a:lnSpc>
                <a:spcPct val="90000"/>
              </a:lnSpc>
              <a:spcBef>
                <a:spcPct val="50000"/>
              </a:spcBef>
              <a:buClr>
                <a:schemeClr val="bg2"/>
              </a:buClr>
              <a:buFontTx/>
              <a:buChar char="•"/>
            </a:pPr>
            <a:r>
              <a:rPr lang="en-US" dirty="0">
                <a:solidFill>
                  <a:srgbClr val="002060"/>
                </a:solidFill>
                <a:latin typeface="Trebuchet MS" pitchFamily="34" charset="0"/>
              </a:rPr>
              <a:t>Fluid mechanics is a study of the behavior of fluids, either at rest (fluid statics) or in motion (fluid dynamics). </a:t>
            </a:r>
          </a:p>
          <a:p>
            <a:pPr marL="287338" indent="-287338">
              <a:lnSpc>
                <a:spcPct val="90000"/>
              </a:lnSpc>
              <a:spcBef>
                <a:spcPct val="50000"/>
              </a:spcBef>
              <a:buClr>
                <a:schemeClr val="bg2"/>
              </a:buClr>
              <a:buFontTx/>
              <a:buChar char="•"/>
            </a:pPr>
            <a:r>
              <a:rPr lang="en-US" dirty="0">
                <a:solidFill>
                  <a:srgbClr val="002060"/>
                </a:solidFill>
                <a:latin typeface="Trebuchet MS" pitchFamily="34" charset="0"/>
              </a:rPr>
              <a:t>The analysis is based on the fundamental laws of mechanics, which relate continuity of mass and energy with force and momentum.  </a:t>
            </a:r>
          </a:p>
          <a:p>
            <a:pPr marL="287338" indent="-287338">
              <a:lnSpc>
                <a:spcPct val="90000"/>
              </a:lnSpc>
              <a:spcBef>
                <a:spcPct val="50000"/>
              </a:spcBef>
              <a:buClr>
                <a:schemeClr val="bg2"/>
              </a:buClr>
              <a:buFontTx/>
              <a:buChar char="•"/>
            </a:pPr>
            <a:r>
              <a:rPr lang="en-US" dirty="0">
                <a:solidFill>
                  <a:srgbClr val="002060"/>
                </a:solidFill>
                <a:latin typeface="Trebuchet MS" pitchFamily="34" charset="0"/>
              </a:rPr>
              <a:t>An understanding of the properties and behavior of fluids at rest and in motion is of great importance in engineering.</a:t>
            </a:r>
            <a:r>
              <a:rPr lang="en-US" dirty="0">
                <a:solidFill>
                  <a:srgbClr val="002060"/>
                </a:solidFill>
              </a:rPr>
              <a:t>  </a:t>
            </a:r>
          </a:p>
        </p:txBody>
      </p:sp>
      <p:sp>
        <p:nvSpPr>
          <p:cNvPr id="365572" name="AutoShape 4">
            <a:hlinkClick r:id="" action="ppaction://hlinkshowjump?jump=previousslide" highlightClick="1"/>
          </p:cNvPr>
          <p:cNvSpPr>
            <a:spLocks noChangeAspect="1" noChangeArrowheads="1"/>
          </p:cNvSpPr>
          <p:nvPr/>
        </p:nvSpPr>
        <p:spPr bwMode="auto">
          <a:xfrm>
            <a:off x="8610600" y="6573838"/>
            <a:ext cx="374650" cy="207962"/>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Tree>
  </p:cSld>
  <p:clrMapOvr>
    <a:masterClrMapping/>
  </p:clrMapOvr>
  <p:transition>
    <p:strips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1"/>
          </p:nvPr>
        </p:nvSpPr>
        <p:spPr/>
        <p:txBody>
          <a:bodyPr/>
          <a:lstStyle/>
          <a:p>
            <a:fld id="{AF7B133C-FDB0-4C20-882E-7C9B6A9CF357}" type="slidenum">
              <a:rPr lang="en-US"/>
              <a:pPr/>
              <a:t>6</a:t>
            </a:fld>
            <a:endParaRPr lang="en-US"/>
          </a:p>
        </p:txBody>
      </p:sp>
      <p:sp>
        <p:nvSpPr>
          <p:cNvPr id="7" name="Footer Placeholder 5"/>
          <p:cNvSpPr>
            <a:spLocks noGrp="1"/>
          </p:cNvSpPr>
          <p:nvPr>
            <p:ph type="ftr" sz="quarter" idx="12"/>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366595" name="Rectangle 3"/>
          <p:cNvSpPr>
            <a:spLocks noGrp="1" noChangeArrowheads="1"/>
          </p:cNvSpPr>
          <p:nvPr>
            <p:ph type="body" idx="1"/>
          </p:nvPr>
        </p:nvSpPr>
        <p:spPr>
          <a:xfrm>
            <a:off x="457200" y="1447800"/>
            <a:ext cx="8153400" cy="4953000"/>
          </a:xfrm>
          <a:noFill/>
          <a:ln/>
        </p:spPr>
        <p:txBody>
          <a:bodyPr/>
          <a:lstStyle/>
          <a:p>
            <a:pPr marL="341313" indent="-341313">
              <a:lnSpc>
                <a:spcPct val="90000"/>
              </a:lnSpc>
              <a:spcBef>
                <a:spcPct val="50000"/>
              </a:spcBef>
              <a:buClr>
                <a:schemeClr val="bg2"/>
              </a:buClr>
              <a:buFontTx/>
              <a:buAutoNum type="arabicPeriod"/>
            </a:pPr>
            <a:r>
              <a:rPr lang="en-US" dirty="0">
                <a:solidFill>
                  <a:srgbClr val="002060"/>
                </a:solidFill>
                <a:latin typeface="Trebuchet MS" pitchFamily="34" charset="0"/>
              </a:rPr>
              <a:t>Identify the units for the basic quantities of time, length, force and mass.</a:t>
            </a:r>
          </a:p>
          <a:p>
            <a:pPr marL="341313" indent="-341313">
              <a:lnSpc>
                <a:spcPct val="90000"/>
              </a:lnSpc>
              <a:spcBef>
                <a:spcPct val="50000"/>
              </a:spcBef>
              <a:buClr>
                <a:schemeClr val="bg2"/>
              </a:buClr>
              <a:buFontTx/>
              <a:buAutoNum type="arabicPeriod"/>
            </a:pPr>
            <a:r>
              <a:rPr lang="en-US" dirty="0">
                <a:solidFill>
                  <a:srgbClr val="002060"/>
                </a:solidFill>
                <a:latin typeface="Trebuchet MS" pitchFamily="34" charset="0"/>
              </a:rPr>
              <a:t>Properly set up equations to ensure consistency of units.</a:t>
            </a:r>
          </a:p>
          <a:p>
            <a:pPr marL="341313" indent="-341313">
              <a:lnSpc>
                <a:spcPct val="90000"/>
              </a:lnSpc>
              <a:spcBef>
                <a:spcPct val="50000"/>
              </a:spcBef>
              <a:buClr>
                <a:schemeClr val="bg2"/>
              </a:buClr>
              <a:buFontTx/>
              <a:buAutoNum type="arabicPeriod"/>
            </a:pPr>
            <a:r>
              <a:rPr lang="en-US" dirty="0">
                <a:solidFill>
                  <a:srgbClr val="002060"/>
                </a:solidFill>
                <a:latin typeface="Trebuchet MS" pitchFamily="34" charset="0"/>
              </a:rPr>
              <a:t>Define </a:t>
            </a:r>
            <a:r>
              <a:rPr lang="en-US" dirty="0" smtClean="0">
                <a:solidFill>
                  <a:srgbClr val="002060"/>
                </a:solidFill>
                <a:latin typeface="Trebuchet MS" pitchFamily="34" charset="0"/>
              </a:rPr>
              <a:t>and understand the </a:t>
            </a:r>
            <a:r>
              <a:rPr lang="en-US" dirty="0">
                <a:solidFill>
                  <a:srgbClr val="002060"/>
                </a:solidFill>
                <a:latin typeface="Trebuchet MS" pitchFamily="34" charset="0"/>
              </a:rPr>
              <a:t>basic fluid properties.</a:t>
            </a:r>
          </a:p>
          <a:p>
            <a:pPr marL="341313" indent="-341313">
              <a:lnSpc>
                <a:spcPct val="90000"/>
              </a:lnSpc>
              <a:spcBef>
                <a:spcPct val="50000"/>
              </a:spcBef>
              <a:buClr>
                <a:schemeClr val="bg2"/>
              </a:buClr>
              <a:buFontTx/>
              <a:buAutoNum type="arabicPeriod"/>
            </a:pPr>
            <a:r>
              <a:rPr lang="en-US" dirty="0">
                <a:solidFill>
                  <a:srgbClr val="002060"/>
                </a:solidFill>
                <a:latin typeface="Trebuchet MS" pitchFamily="34" charset="0"/>
              </a:rPr>
              <a:t>Identify the relationships between specific weight, specific gravity and density, and solve problems using their relationships.</a:t>
            </a:r>
          </a:p>
        </p:txBody>
      </p:sp>
      <p:sp>
        <p:nvSpPr>
          <p:cNvPr id="366596" name="AutoShape 4">
            <a:hlinkClick r:id="rId2" action="ppaction://hlinksldjump" highlightClick="1"/>
          </p:cNvPr>
          <p:cNvSpPr>
            <a:spLocks noChangeAspect="1" noChangeArrowheads="1"/>
          </p:cNvSpPr>
          <p:nvPr/>
        </p:nvSpPr>
        <p:spPr bwMode="auto">
          <a:xfrm>
            <a:off x="8610600" y="6572250"/>
            <a:ext cx="374650" cy="209550"/>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
        <p:nvSpPr>
          <p:cNvPr id="366598" name="Rectangle 6"/>
          <p:cNvSpPr>
            <a:spLocks noGrp="1" noChangeArrowheads="1"/>
          </p:cNvSpPr>
          <p:nvPr>
            <p:ph type="title"/>
          </p:nvPr>
        </p:nvSpPr>
        <p:spPr>
          <a:xfrm>
            <a:off x="457200" y="685800"/>
            <a:ext cx="8229600" cy="533400"/>
          </a:xfrm>
          <a:noFill/>
          <a:ln/>
        </p:spPr>
        <p:txBody>
          <a:bodyPr anchor="t"/>
          <a:lstStyle/>
          <a:p>
            <a:r>
              <a:rPr lang="ms-MY" dirty="0" smtClean="0">
                <a:solidFill>
                  <a:srgbClr val="006699"/>
                </a:solidFill>
              </a:rPr>
              <a:t>Lesson Objectives</a:t>
            </a:r>
            <a:r>
              <a:rPr lang="ms-MY" dirty="0">
                <a:solidFill>
                  <a:srgbClr val="006699"/>
                </a:solidFill>
              </a:rPr>
              <a:t/>
            </a:r>
            <a:br>
              <a:rPr lang="ms-MY" dirty="0">
                <a:solidFill>
                  <a:srgbClr val="006699"/>
                </a:solidFill>
              </a:rPr>
            </a:br>
            <a:endParaRPr lang="en-US" dirty="0">
              <a:solidFill>
                <a:srgbClr val="006699"/>
              </a:solidFill>
            </a:endParaRPr>
          </a:p>
        </p:txBody>
      </p:sp>
    </p:spTree>
  </p:cSld>
  <p:clrMapOvr>
    <a:masterClrMapping/>
  </p:clrMapOvr>
  <p:transition>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3"/>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6" name="Rectangle 7"/>
          <p:cNvSpPr>
            <a:spLocks noGrp="1" noChangeArrowheads="1"/>
          </p:cNvSpPr>
          <p:nvPr>
            <p:ph type="sldNum" sz="quarter" idx="4"/>
          </p:nvPr>
        </p:nvSpPr>
        <p:spPr/>
        <p:txBody>
          <a:bodyPr/>
          <a:lstStyle/>
          <a:p>
            <a:fld id="{66DDEF2D-C03B-4FC9-BEE6-7858D0DE566E}" type="slidenum">
              <a:rPr lang="en-US"/>
              <a:pPr/>
              <a:t>7</a:t>
            </a:fld>
            <a:endParaRPr lang="en-US"/>
          </a:p>
        </p:txBody>
      </p:sp>
      <p:sp>
        <p:nvSpPr>
          <p:cNvPr id="7" name="TextBox 6"/>
          <p:cNvSpPr txBox="1"/>
          <p:nvPr/>
        </p:nvSpPr>
        <p:spPr>
          <a:xfrm>
            <a:off x="457200" y="990601"/>
            <a:ext cx="8305800" cy="6543330"/>
          </a:xfrm>
          <a:prstGeom prst="rect">
            <a:avLst/>
          </a:prstGeom>
          <a:noFill/>
        </p:spPr>
        <p:txBody>
          <a:bodyPr wrap="square" rtlCol="0">
            <a:spAutoFit/>
          </a:bodyPr>
          <a:lstStyle/>
          <a:p>
            <a:pPr algn="ctr"/>
            <a:r>
              <a:rPr lang="en-US" u="sng" dirty="0" smtClean="0"/>
              <a:t>Development of Fluid Mechanics</a:t>
            </a:r>
          </a:p>
          <a:p>
            <a:endParaRPr lang="en-US" dirty="0" smtClean="0"/>
          </a:p>
          <a:p>
            <a:r>
              <a:rPr lang="en-US" sz="2800" dirty="0" smtClean="0"/>
              <a:t>Fluid Mechanics Divided in to three branches:</a:t>
            </a:r>
          </a:p>
          <a:p>
            <a:endParaRPr lang="en-US" sz="2800" dirty="0" smtClean="0"/>
          </a:p>
          <a:p>
            <a:pPr>
              <a:buFont typeface="Arial" pitchFamily="34" charset="0"/>
              <a:buChar char="•"/>
            </a:pPr>
            <a:r>
              <a:rPr lang="en-US" sz="2400" b="0" dirty="0" smtClean="0"/>
              <a:t>Fluid Statics:</a:t>
            </a:r>
          </a:p>
          <a:p>
            <a:pPr>
              <a:buFont typeface="Arial" pitchFamily="34" charset="0"/>
              <a:buChar char="•"/>
            </a:pPr>
            <a:endParaRPr lang="en-US" sz="2400" b="0" dirty="0" smtClean="0"/>
          </a:p>
          <a:p>
            <a:pPr>
              <a:buFont typeface="Arial" pitchFamily="34" charset="0"/>
              <a:buChar char="•"/>
            </a:pPr>
            <a:r>
              <a:rPr lang="en-US" sz="2400" b="0" dirty="0" smtClean="0"/>
              <a:t>Fluid Kinematics:</a:t>
            </a:r>
          </a:p>
          <a:p>
            <a:pPr>
              <a:buFont typeface="Arial" pitchFamily="34" charset="0"/>
              <a:buChar char="•"/>
            </a:pPr>
            <a:endParaRPr lang="en-US" sz="2400" b="0" dirty="0" smtClean="0"/>
          </a:p>
          <a:p>
            <a:pPr>
              <a:buFont typeface="Arial" pitchFamily="34" charset="0"/>
              <a:buChar char="•"/>
            </a:pPr>
            <a:r>
              <a:rPr lang="en-US" sz="2400" b="0" dirty="0" smtClean="0"/>
              <a:t>Fluid Dynamics</a:t>
            </a:r>
            <a:r>
              <a:rPr lang="en-US" b="0" dirty="0" smtClean="0"/>
              <a:t>:</a:t>
            </a:r>
          </a:p>
          <a:p>
            <a:endParaRPr lang="en-US" sz="2400" b="0" dirty="0" smtClean="0"/>
          </a:p>
          <a:p>
            <a:r>
              <a:rPr lang="en-US" sz="2800" dirty="0" err="1" smtClean="0"/>
              <a:t>Hydrodymamics</a:t>
            </a:r>
            <a:r>
              <a:rPr lang="en-US" sz="2800" dirty="0" smtClean="0"/>
              <a:t>                       Hydraulics</a:t>
            </a:r>
            <a:endParaRPr lang="en-US" sz="2400" b="0" dirty="0" smtClean="0"/>
          </a:p>
          <a:p>
            <a:endParaRPr lang="en-US" sz="2400" b="0" dirty="0" smtClean="0"/>
          </a:p>
          <a:p>
            <a:endParaRPr lang="en-US" sz="2400" b="0" dirty="0" smtClean="0"/>
          </a:p>
          <a:p>
            <a:endParaRPr lang="en-US" sz="2400" b="0" dirty="0" smtClean="0"/>
          </a:p>
          <a:p>
            <a:endParaRPr lang="en-US" sz="2400" b="0" dirty="0" smtClean="0"/>
          </a:p>
          <a:p>
            <a:r>
              <a:rPr lang="en-US" dirty="0" smtClean="0"/>
              <a:t>                    Fluid Mechanics</a:t>
            </a:r>
            <a:endParaRPr lang="en-US" sz="2400" dirty="0" smtClean="0">
              <a:solidFill>
                <a:srgbClr val="FF0000"/>
              </a:solidFill>
            </a:endParaRPr>
          </a:p>
          <a:p>
            <a:endParaRPr lang="en-US" sz="2400" b="0" dirty="0" smtClean="0">
              <a:solidFill>
                <a:srgbClr val="FF0000"/>
              </a:solidFill>
            </a:endParaRPr>
          </a:p>
          <a:p>
            <a:endParaRPr lang="en-US" sz="2400" b="0" dirty="0" smtClean="0">
              <a:solidFill>
                <a:srgbClr val="FF0000"/>
              </a:solidFill>
            </a:endParaRPr>
          </a:p>
          <a:p>
            <a:endParaRPr lang="en-US" sz="2400" b="0" dirty="0" smtClean="0">
              <a:solidFill>
                <a:srgbClr val="FF0000"/>
              </a:solidFill>
            </a:endParaRPr>
          </a:p>
          <a:p>
            <a:endParaRPr lang="en-US" sz="2400" b="0" dirty="0">
              <a:solidFill>
                <a:srgbClr val="FF0000"/>
              </a:solidFill>
            </a:endParaRPr>
          </a:p>
        </p:txBody>
      </p:sp>
      <p:cxnSp>
        <p:nvCxnSpPr>
          <p:cNvPr id="9" name="Straight Arrow Connector 8"/>
          <p:cNvCxnSpPr/>
          <p:nvPr/>
        </p:nvCxnSpPr>
        <p:spPr bwMode="auto">
          <a:xfrm>
            <a:off x="2514600" y="4800600"/>
            <a:ext cx="1600200" cy="838200"/>
          </a:xfrm>
          <a:prstGeom prst="straightConnector1">
            <a:avLst/>
          </a:prstGeom>
          <a:ln>
            <a:headEnd type="none" w="med" len="med"/>
            <a:tailEnd type="arrow"/>
          </a:ln>
        </p:spPr>
        <p:style>
          <a:lnRef idx="1">
            <a:schemeClr val="dk1"/>
          </a:lnRef>
          <a:fillRef idx="0">
            <a:schemeClr val="dk1"/>
          </a:fillRef>
          <a:effectRef idx="0">
            <a:schemeClr val="dk1"/>
          </a:effectRef>
          <a:fontRef idx="minor">
            <a:schemeClr val="tx1"/>
          </a:fontRef>
        </p:style>
      </p:cxnSp>
      <p:cxnSp>
        <p:nvCxnSpPr>
          <p:cNvPr id="10" name="Straight Arrow Connector 9"/>
          <p:cNvCxnSpPr/>
          <p:nvPr/>
        </p:nvCxnSpPr>
        <p:spPr bwMode="auto">
          <a:xfrm rot="10800000" flipV="1">
            <a:off x="4572000" y="4724400"/>
            <a:ext cx="1524000" cy="914400"/>
          </a:xfrm>
          <a:prstGeom prst="straightConnector1">
            <a:avLst/>
          </a:prstGeom>
          <a:ln>
            <a:headEnd type="none" w="med" len="med"/>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ftr" sz="quarter" idx="3"/>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15" name="Rectangle 7"/>
          <p:cNvSpPr>
            <a:spLocks noGrp="1" noChangeArrowheads="1"/>
          </p:cNvSpPr>
          <p:nvPr>
            <p:ph type="sldNum" sz="quarter" idx="4"/>
          </p:nvPr>
        </p:nvSpPr>
        <p:spPr/>
        <p:txBody>
          <a:bodyPr/>
          <a:lstStyle/>
          <a:p>
            <a:fld id="{4F087989-0794-4F02-9AAE-4F394FD6DAE6}" type="slidenum">
              <a:rPr lang="en-US"/>
              <a:pPr/>
              <a:t>8</a:t>
            </a:fld>
            <a:endParaRPr lang="en-US"/>
          </a:p>
        </p:txBody>
      </p:sp>
      <p:sp>
        <p:nvSpPr>
          <p:cNvPr id="367619" name="Rectangle 3"/>
          <p:cNvSpPr>
            <a:spLocks noGrp="1" noChangeArrowheads="1"/>
          </p:cNvSpPr>
          <p:nvPr>
            <p:ph type="ctrTitle"/>
          </p:nvPr>
        </p:nvSpPr>
        <p:spPr>
          <a:xfrm>
            <a:off x="533400" y="685800"/>
            <a:ext cx="8001000" cy="609600"/>
          </a:xfrm>
        </p:spPr>
        <p:txBody>
          <a:bodyPr anchor="t"/>
          <a:lstStyle/>
          <a:p>
            <a:r>
              <a:rPr lang="en-US" sz="3200" b="0">
                <a:solidFill>
                  <a:srgbClr val="006699"/>
                </a:solidFill>
              </a:rPr>
              <a:t>1.1</a:t>
            </a:r>
            <a:r>
              <a:rPr lang="en-US" sz="3200">
                <a:solidFill>
                  <a:srgbClr val="006699"/>
                </a:solidFill>
              </a:rPr>
              <a:t> Definition of Fluid</a:t>
            </a:r>
          </a:p>
        </p:txBody>
      </p:sp>
      <p:sp>
        <p:nvSpPr>
          <p:cNvPr id="367620" name="Rectangle 4"/>
          <p:cNvSpPr>
            <a:spLocks noGrp="1" noChangeArrowheads="1"/>
          </p:cNvSpPr>
          <p:nvPr>
            <p:ph type="subTitle" idx="1"/>
          </p:nvPr>
        </p:nvSpPr>
        <p:spPr>
          <a:xfrm>
            <a:off x="457200" y="1600200"/>
            <a:ext cx="8153400" cy="4800600"/>
          </a:xfrm>
          <a:noFill/>
          <a:ln/>
        </p:spPr>
        <p:txBody>
          <a:bodyPr/>
          <a:lstStyle/>
          <a:p>
            <a:pPr marL="231775" indent="-231775" algn="l">
              <a:lnSpc>
                <a:spcPct val="90000"/>
              </a:lnSpc>
              <a:spcBef>
                <a:spcPct val="50000"/>
              </a:spcBef>
              <a:buFont typeface="Wingdings" pitchFamily="2" charset="2"/>
              <a:buChar char="§"/>
            </a:pPr>
            <a:r>
              <a:rPr lang="en-US" dirty="0">
                <a:solidFill>
                  <a:srgbClr val="002060"/>
                </a:solidFill>
                <a:latin typeface="Trebuchet MS" pitchFamily="34" charset="0"/>
              </a:rPr>
              <a:t>A fluid is a substance, which deforms continuously, or flows, when subjected to shearing force</a:t>
            </a:r>
          </a:p>
          <a:p>
            <a:pPr marL="231775" indent="-231775" algn="l">
              <a:lnSpc>
                <a:spcPct val="90000"/>
              </a:lnSpc>
              <a:spcBef>
                <a:spcPct val="50000"/>
              </a:spcBef>
              <a:buFont typeface="Wingdings" pitchFamily="2" charset="2"/>
              <a:buChar char="§"/>
            </a:pPr>
            <a:r>
              <a:rPr lang="en-US" dirty="0">
                <a:solidFill>
                  <a:srgbClr val="002060"/>
                </a:solidFill>
                <a:latin typeface="Trebuchet MS" pitchFamily="34" charset="0"/>
              </a:rPr>
              <a:t>In fact if a shear stress is acting on a fluid it will flow and if a fluid is at rest there is no shear stress acting on it.</a:t>
            </a:r>
          </a:p>
          <a:p>
            <a:pPr marL="231775" indent="-231775" algn="just">
              <a:buFont typeface="Wingdings" pitchFamily="2" charset="2"/>
              <a:buNone/>
            </a:pPr>
            <a:endParaRPr lang="en-US" dirty="0">
              <a:solidFill>
                <a:srgbClr val="002060"/>
              </a:solidFill>
              <a:latin typeface="Trebuchet MS" pitchFamily="34" charset="0"/>
            </a:endParaRPr>
          </a:p>
        </p:txBody>
      </p:sp>
      <p:sp>
        <p:nvSpPr>
          <p:cNvPr id="367621" name="AutoShape 5">
            <a:hlinkClick r:id="rId2" action="ppaction://hlinksldjump" highlightClick="1"/>
          </p:cNvPr>
          <p:cNvSpPr>
            <a:spLocks noChangeAspect="1" noChangeArrowheads="1"/>
          </p:cNvSpPr>
          <p:nvPr/>
        </p:nvSpPr>
        <p:spPr bwMode="auto">
          <a:xfrm>
            <a:off x="8610600" y="6573838"/>
            <a:ext cx="374650" cy="207962"/>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grpSp>
        <p:nvGrpSpPr>
          <p:cNvPr id="367628" name="Group 12"/>
          <p:cNvGrpSpPr>
            <a:grpSpLocks/>
          </p:cNvGrpSpPr>
          <p:nvPr/>
        </p:nvGrpSpPr>
        <p:grpSpPr bwMode="auto">
          <a:xfrm>
            <a:off x="1828800" y="3998913"/>
            <a:ext cx="5486400" cy="1028700"/>
            <a:chOff x="1344" y="2519"/>
            <a:chExt cx="3456" cy="648"/>
          </a:xfrm>
        </p:grpSpPr>
        <p:sp>
          <p:nvSpPr>
            <p:cNvPr id="367618" name="Rectangle 2"/>
            <p:cNvSpPr>
              <a:spLocks noChangeArrowheads="1"/>
            </p:cNvSpPr>
            <p:nvPr/>
          </p:nvSpPr>
          <p:spPr bwMode="auto">
            <a:xfrm>
              <a:off x="2160" y="2519"/>
              <a:ext cx="116" cy="181"/>
            </a:xfrm>
            <a:prstGeom prst="rect">
              <a:avLst/>
            </a:prstGeom>
            <a:noFill/>
            <a:ln w="9525">
              <a:noFill/>
              <a:miter lim="800000"/>
              <a:headEnd/>
              <a:tailEnd/>
            </a:ln>
            <a:effectLst/>
          </p:spPr>
          <p:txBody>
            <a:bodyPr wrap="none" anchor="b">
              <a:spAutoFit/>
            </a:bodyPr>
            <a:lstStyle/>
            <a:p>
              <a:pPr eaLnBrk="0" hangingPunct="0">
                <a:lnSpc>
                  <a:spcPct val="40000"/>
                </a:lnSpc>
                <a:spcBef>
                  <a:spcPct val="50000"/>
                </a:spcBef>
              </a:pPr>
              <a:endParaRPr lang="en-US" b="0">
                <a:solidFill>
                  <a:schemeClr val="tx1"/>
                </a:solidFill>
                <a:latin typeface="Haettenschweiler" pitchFamily="34" charset="0"/>
              </a:endParaRPr>
            </a:p>
          </p:txBody>
        </p:sp>
        <p:sp>
          <p:nvSpPr>
            <p:cNvPr id="367622" name="Line 6"/>
            <p:cNvSpPr>
              <a:spLocks noChangeShapeType="1"/>
            </p:cNvSpPr>
            <p:nvPr/>
          </p:nvSpPr>
          <p:spPr bwMode="auto">
            <a:xfrm>
              <a:off x="2362" y="2736"/>
              <a:ext cx="720" cy="0"/>
            </a:xfrm>
            <a:prstGeom prst="line">
              <a:avLst/>
            </a:prstGeom>
            <a:noFill/>
            <a:ln w="44450" cap="sq">
              <a:solidFill>
                <a:srgbClr val="FF3300"/>
              </a:solidFill>
              <a:miter lim="800000"/>
              <a:headEnd type="none" w="sm" len="sm"/>
              <a:tailEnd type="triangle" w="lg" len="lg"/>
            </a:ln>
            <a:effectLst/>
          </p:spPr>
          <p:txBody>
            <a:bodyPr wrap="none"/>
            <a:lstStyle/>
            <a:p>
              <a:endParaRPr lang="en-US"/>
            </a:p>
          </p:txBody>
        </p:sp>
        <p:sp>
          <p:nvSpPr>
            <p:cNvPr id="367623" name="Text Box 7"/>
            <p:cNvSpPr txBox="1">
              <a:spLocks noChangeArrowheads="1"/>
            </p:cNvSpPr>
            <p:nvPr/>
          </p:nvSpPr>
          <p:spPr bwMode="auto">
            <a:xfrm>
              <a:off x="1344" y="2569"/>
              <a:ext cx="1003" cy="288"/>
            </a:xfrm>
            <a:prstGeom prst="rect">
              <a:avLst/>
            </a:prstGeom>
            <a:noFill/>
            <a:ln w="12700" cap="sq">
              <a:noFill/>
              <a:miter lim="800000"/>
              <a:headEnd type="none" w="sm" len="sm"/>
              <a:tailEnd type="none" w="sm" len="sm"/>
            </a:ln>
            <a:effectLst/>
          </p:spPr>
          <p:txBody>
            <a:bodyPr wrap="none">
              <a:spAutoFit/>
            </a:bodyPr>
            <a:lstStyle/>
            <a:p>
              <a:pPr>
                <a:lnSpc>
                  <a:spcPct val="100000"/>
                </a:lnSpc>
              </a:pPr>
              <a:r>
                <a:rPr lang="en-US" sz="2400" b="0">
                  <a:solidFill>
                    <a:schemeClr val="hlink"/>
                  </a:solidFill>
                  <a:latin typeface="Trebuchet MS" pitchFamily="34" charset="0"/>
                </a:rPr>
                <a:t>Fluid Flow</a:t>
              </a:r>
            </a:p>
          </p:txBody>
        </p:sp>
        <p:sp>
          <p:nvSpPr>
            <p:cNvPr id="367624" name="Text Box 8"/>
            <p:cNvSpPr txBox="1">
              <a:spLocks noChangeArrowheads="1"/>
            </p:cNvSpPr>
            <p:nvPr/>
          </p:nvSpPr>
          <p:spPr bwMode="auto">
            <a:xfrm>
              <a:off x="3178" y="2543"/>
              <a:ext cx="1622" cy="288"/>
            </a:xfrm>
            <a:prstGeom prst="rect">
              <a:avLst/>
            </a:prstGeom>
            <a:noFill/>
            <a:ln w="12700" cap="sq">
              <a:noFill/>
              <a:miter lim="800000"/>
              <a:headEnd type="none" w="sm" len="sm"/>
              <a:tailEnd type="none" w="sm" len="sm"/>
            </a:ln>
            <a:effectLst/>
          </p:spPr>
          <p:txBody>
            <a:bodyPr wrap="none">
              <a:spAutoFit/>
            </a:bodyPr>
            <a:lstStyle/>
            <a:p>
              <a:pPr>
                <a:lnSpc>
                  <a:spcPct val="100000"/>
                </a:lnSpc>
              </a:pPr>
              <a:r>
                <a:rPr lang="en-US" sz="2400" b="0">
                  <a:solidFill>
                    <a:schemeClr val="hlink"/>
                  </a:solidFill>
                  <a:latin typeface="Trebuchet MS" pitchFamily="34" charset="0"/>
                </a:rPr>
                <a:t>Shear stress – Yes</a:t>
              </a:r>
              <a:endParaRPr lang="en-US" sz="2400" b="0">
                <a:solidFill>
                  <a:schemeClr val="hlink"/>
                </a:solidFill>
                <a:latin typeface="Trebuchet MS" pitchFamily="34" charset="0"/>
                <a:cs typeface="Times New Roman" pitchFamily="18" charset="0"/>
              </a:endParaRPr>
            </a:p>
          </p:txBody>
        </p:sp>
        <p:sp>
          <p:nvSpPr>
            <p:cNvPr id="367625" name="Text Box 9"/>
            <p:cNvSpPr txBox="1">
              <a:spLocks noChangeArrowheads="1"/>
            </p:cNvSpPr>
            <p:nvPr/>
          </p:nvSpPr>
          <p:spPr bwMode="auto">
            <a:xfrm>
              <a:off x="1344" y="2879"/>
              <a:ext cx="970" cy="288"/>
            </a:xfrm>
            <a:prstGeom prst="rect">
              <a:avLst/>
            </a:prstGeom>
            <a:noFill/>
            <a:ln w="12700" cap="sq">
              <a:noFill/>
              <a:miter lim="800000"/>
              <a:headEnd type="none" w="sm" len="sm"/>
              <a:tailEnd type="none" w="sm" len="sm"/>
            </a:ln>
            <a:effectLst/>
          </p:spPr>
          <p:txBody>
            <a:bodyPr wrap="none">
              <a:spAutoFit/>
            </a:bodyPr>
            <a:lstStyle/>
            <a:p>
              <a:pPr>
                <a:lnSpc>
                  <a:spcPct val="100000"/>
                </a:lnSpc>
              </a:pPr>
              <a:r>
                <a:rPr lang="en-US" sz="2400" b="0">
                  <a:solidFill>
                    <a:schemeClr val="hlink"/>
                  </a:solidFill>
                  <a:latin typeface="Trebuchet MS" pitchFamily="34" charset="0"/>
                </a:rPr>
                <a:t>Fluid Rest</a:t>
              </a:r>
            </a:p>
          </p:txBody>
        </p:sp>
        <p:sp>
          <p:nvSpPr>
            <p:cNvPr id="367626" name="Line 10"/>
            <p:cNvSpPr>
              <a:spLocks noChangeShapeType="1"/>
            </p:cNvSpPr>
            <p:nvPr/>
          </p:nvSpPr>
          <p:spPr bwMode="auto">
            <a:xfrm>
              <a:off x="2362" y="3024"/>
              <a:ext cx="720" cy="0"/>
            </a:xfrm>
            <a:prstGeom prst="line">
              <a:avLst/>
            </a:prstGeom>
            <a:noFill/>
            <a:ln w="44450" cap="sq">
              <a:solidFill>
                <a:srgbClr val="FF3300"/>
              </a:solidFill>
              <a:miter lim="800000"/>
              <a:headEnd type="none" w="sm" len="sm"/>
              <a:tailEnd type="triangle" w="lg" len="lg"/>
            </a:ln>
            <a:effectLst/>
          </p:spPr>
          <p:txBody>
            <a:bodyPr wrap="none"/>
            <a:lstStyle/>
            <a:p>
              <a:endParaRPr lang="en-US"/>
            </a:p>
          </p:txBody>
        </p:sp>
        <p:sp>
          <p:nvSpPr>
            <p:cNvPr id="367627" name="Text Box 11"/>
            <p:cNvSpPr txBox="1">
              <a:spLocks noChangeArrowheads="1"/>
            </p:cNvSpPr>
            <p:nvPr/>
          </p:nvSpPr>
          <p:spPr bwMode="auto">
            <a:xfrm>
              <a:off x="3168" y="2879"/>
              <a:ext cx="1555" cy="288"/>
            </a:xfrm>
            <a:prstGeom prst="rect">
              <a:avLst/>
            </a:prstGeom>
            <a:noFill/>
            <a:ln w="12700" cap="sq">
              <a:noFill/>
              <a:miter lim="800000"/>
              <a:headEnd type="none" w="sm" len="sm"/>
              <a:tailEnd type="none" w="sm" len="sm"/>
            </a:ln>
            <a:effectLst/>
          </p:spPr>
          <p:txBody>
            <a:bodyPr wrap="none">
              <a:spAutoFit/>
            </a:bodyPr>
            <a:lstStyle/>
            <a:p>
              <a:pPr>
                <a:lnSpc>
                  <a:spcPct val="100000"/>
                </a:lnSpc>
              </a:pPr>
              <a:r>
                <a:rPr lang="en-US" sz="2400" b="0">
                  <a:solidFill>
                    <a:schemeClr val="hlink"/>
                  </a:solidFill>
                  <a:latin typeface="Trebuchet MS" pitchFamily="34" charset="0"/>
                </a:rPr>
                <a:t>Shear stress – No</a:t>
              </a:r>
              <a:endParaRPr lang="en-US" sz="2400" b="0">
                <a:solidFill>
                  <a:schemeClr val="hlink"/>
                </a:solidFill>
                <a:latin typeface="Trebuchet MS" pitchFamily="34" charset="0"/>
                <a:cs typeface="Times New Roman" pitchFamily="18" charset="0"/>
              </a:endParaRPr>
            </a:p>
          </p:txBody>
        </p:sp>
      </p:grp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6"/>
          <p:cNvSpPr>
            <a:spLocks noGrp="1" noChangeArrowheads="1"/>
          </p:cNvSpPr>
          <p:nvPr>
            <p:ph type="ftr" sz="quarter" idx="3"/>
          </p:nvPr>
        </p:nvSpPr>
        <p:spPr/>
        <p:txBody>
          <a:bodyPr/>
          <a:lstStyle/>
          <a:p>
            <a:r>
              <a:rPr lang="en-US"/>
              <a:t>Copyright</a:t>
            </a:r>
            <a:r>
              <a:rPr lang="en-US">
                <a:latin typeface="Arial" charset="0"/>
              </a:rPr>
              <a:t> </a:t>
            </a:r>
            <a:r>
              <a:rPr lang="en-US">
                <a:latin typeface="Arial Narrow" pitchFamily="34" charset="0"/>
              </a:rPr>
              <a:t>© ODL Jan 2005</a:t>
            </a:r>
            <a:r>
              <a:rPr lang="en-US" sz="1000">
                <a:latin typeface="Arial Narrow" pitchFamily="34" charset="0"/>
              </a:rPr>
              <a:t>  </a:t>
            </a:r>
            <a:r>
              <a:rPr lang="en-US" sz="1000" b="1"/>
              <a:t>Open University Malaysia</a:t>
            </a:r>
          </a:p>
        </p:txBody>
      </p:sp>
      <p:sp>
        <p:nvSpPr>
          <p:cNvPr id="24" name="Rectangle 7"/>
          <p:cNvSpPr>
            <a:spLocks noGrp="1" noChangeArrowheads="1"/>
          </p:cNvSpPr>
          <p:nvPr>
            <p:ph type="sldNum" sz="quarter" idx="4"/>
          </p:nvPr>
        </p:nvSpPr>
        <p:spPr/>
        <p:txBody>
          <a:bodyPr/>
          <a:lstStyle/>
          <a:p>
            <a:fld id="{8D82873D-E020-4FA9-A92B-389BF77CB42A}" type="slidenum">
              <a:rPr lang="en-US"/>
              <a:pPr/>
              <a:t>9</a:t>
            </a:fld>
            <a:endParaRPr lang="en-US"/>
          </a:p>
        </p:txBody>
      </p:sp>
      <p:sp>
        <p:nvSpPr>
          <p:cNvPr id="368642" name="Rectangle 2"/>
          <p:cNvSpPr>
            <a:spLocks noGrp="1" noChangeArrowheads="1"/>
          </p:cNvSpPr>
          <p:nvPr>
            <p:ph type="ctrTitle"/>
          </p:nvPr>
        </p:nvSpPr>
        <p:spPr>
          <a:xfrm>
            <a:off x="457200" y="685800"/>
            <a:ext cx="8382000" cy="685800"/>
          </a:xfrm>
        </p:spPr>
        <p:txBody>
          <a:bodyPr anchor="t"/>
          <a:lstStyle/>
          <a:p>
            <a:r>
              <a:rPr lang="en-US" sz="3200">
                <a:solidFill>
                  <a:srgbClr val="006699"/>
                </a:solidFill>
              </a:rPr>
              <a:t>Shear stress in moving fluid</a:t>
            </a:r>
          </a:p>
        </p:txBody>
      </p:sp>
      <p:sp>
        <p:nvSpPr>
          <p:cNvPr id="368644" name="AutoShape 4">
            <a:hlinkClick r:id="rId2" action="ppaction://hlinksldjump" highlightClick="1"/>
          </p:cNvPr>
          <p:cNvSpPr>
            <a:spLocks noChangeAspect="1" noChangeArrowheads="1"/>
          </p:cNvSpPr>
          <p:nvPr/>
        </p:nvSpPr>
        <p:spPr bwMode="auto">
          <a:xfrm>
            <a:off x="8626475" y="6578600"/>
            <a:ext cx="365125" cy="203200"/>
          </a:xfrm>
          <a:prstGeom prst="actionButtonBackPrevious">
            <a:avLst/>
          </a:prstGeom>
          <a:solidFill>
            <a:schemeClr val="accent1"/>
          </a:solidFill>
          <a:ln w="12700" cap="sq">
            <a:noFill/>
            <a:miter lim="800000"/>
            <a:headEnd type="none" w="sm" len="sm"/>
            <a:tailEnd type="none" w="sm" len="sm"/>
          </a:ln>
          <a:effectLst/>
        </p:spPr>
        <p:txBody>
          <a:bodyPr wrap="none" anchor="ctr"/>
          <a:lstStyle/>
          <a:p>
            <a:endParaRPr lang="en-US"/>
          </a:p>
        </p:txBody>
      </p:sp>
      <p:sp>
        <p:nvSpPr>
          <p:cNvPr id="368645" name="Text Box 5"/>
          <p:cNvSpPr txBox="1">
            <a:spLocks noChangeArrowheads="1"/>
          </p:cNvSpPr>
          <p:nvPr/>
        </p:nvSpPr>
        <p:spPr bwMode="auto">
          <a:xfrm>
            <a:off x="457200" y="1600200"/>
            <a:ext cx="8153400" cy="2360646"/>
          </a:xfrm>
          <a:prstGeom prst="rect">
            <a:avLst/>
          </a:prstGeom>
          <a:noFill/>
          <a:ln w="12700" cap="sq">
            <a:noFill/>
            <a:miter lim="800000"/>
            <a:headEnd type="none" w="sm" len="sm"/>
            <a:tailEnd type="none" w="sm" len="sm"/>
          </a:ln>
          <a:effectLst/>
        </p:spPr>
        <p:txBody>
          <a:bodyPr>
            <a:spAutoFit/>
          </a:bodyPr>
          <a:lstStyle/>
          <a:p>
            <a:pPr marL="231775" indent="-231775">
              <a:lnSpc>
                <a:spcPct val="90000"/>
              </a:lnSpc>
              <a:spcBef>
                <a:spcPct val="40000"/>
              </a:spcBef>
              <a:buFontTx/>
              <a:buChar char="•"/>
            </a:pPr>
            <a:r>
              <a:rPr lang="en-US" sz="2200" b="0" dirty="0">
                <a:solidFill>
                  <a:srgbClr val="002060"/>
                </a:solidFill>
                <a:latin typeface="Trebuchet MS" pitchFamily="34" charset="0"/>
              </a:rPr>
              <a:t>If fluid is in motion, shear </a:t>
            </a:r>
            <a:r>
              <a:rPr lang="en-US" sz="2200" b="0" dirty="0" smtClean="0">
                <a:solidFill>
                  <a:srgbClr val="002060"/>
                </a:solidFill>
                <a:latin typeface="Trebuchet MS" pitchFamily="34" charset="0"/>
              </a:rPr>
              <a:t>stresses </a:t>
            </a:r>
            <a:r>
              <a:rPr lang="en-US" sz="2200" b="0" dirty="0">
                <a:solidFill>
                  <a:srgbClr val="002060"/>
                </a:solidFill>
                <a:latin typeface="Trebuchet MS" pitchFamily="34" charset="0"/>
              </a:rPr>
              <a:t>are developed if the particles of the fluid move relative to each other. Adjacent particles have different velocities, causing the shape of the fluid to become distorted </a:t>
            </a:r>
          </a:p>
          <a:p>
            <a:pPr marL="231775" indent="-231775">
              <a:lnSpc>
                <a:spcPct val="90000"/>
              </a:lnSpc>
              <a:spcBef>
                <a:spcPct val="40000"/>
              </a:spcBef>
              <a:buFontTx/>
              <a:buChar char="•"/>
            </a:pPr>
            <a:r>
              <a:rPr lang="en-US" sz="2200" b="0" dirty="0">
                <a:solidFill>
                  <a:srgbClr val="002060"/>
                </a:solidFill>
                <a:latin typeface="Trebuchet MS" pitchFamily="34" charset="0"/>
              </a:rPr>
              <a:t>On the other hand</a:t>
            </a:r>
            <a:r>
              <a:rPr lang="en-US" sz="2200" b="0" dirty="0" smtClean="0">
                <a:solidFill>
                  <a:srgbClr val="002060"/>
                </a:solidFill>
                <a:latin typeface="Trebuchet MS" pitchFamily="34" charset="0"/>
              </a:rPr>
              <a:t>, if </a:t>
            </a:r>
            <a:r>
              <a:rPr lang="en-US" sz="2200" b="0" dirty="0">
                <a:solidFill>
                  <a:srgbClr val="002060"/>
                </a:solidFill>
                <a:latin typeface="Trebuchet MS" pitchFamily="34" charset="0"/>
              </a:rPr>
              <a:t>the velocity of the fluid is the same at every point, no shear stress will be produced, the fluid particles are at rest relative to each other. </a:t>
            </a:r>
          </a:p>
        </p:txBody>
      </p:sp>
      <p:grpSp>
        <p:nvGrpSpPr>
          <p:cNvPr id="368664" name="Group 24"/>
          <p:cNvGrpSpPr>
            <a:grpSpLocks/>
          </p:cNvGrpSpPr>
          <p:nvPr/>
        </p:nvGrpSpPr>
        <p:grpSpPr bwMode="auto">
          <a:xfrm>
            <a:off x="2133600" y="4191000"/>
            <a:ext cx="5029200" cy="2133600"/>
            <a:chOff x="1344" y="2592"/>
            <a:chExt cx="3168" cy="1344"/>
          </a:xfrm>
        </p:grpSpPr>
        <p:sp>
          <p:nvSpPr>
            <p:cNvPr id="368647" name="Line 7"/>
            <p:cNvSpPr>
              <a:spLocks noChangeShapeType="1"/>
            </p:cNvSpPr>
            <p:nvPr/>
          </p:nvSpPr>
          <p:spPr bwMode="auto">
            <a:xfrm>
              <a:off x="1587" y="3718"/>
              <a:ext cx="2182" cy="0"/>
            </a:xfrm>
            <a:prstGeom prst="line">
              <a:avLst/>
            </a:prstGeom>
            <a:noFill/>
            <a:ln w="9525">
              <a:solidFill>
                <a:srgbClr val="000000"/>
              </a:solidFill>
              <a:round/>
              <a:headEnd/>
              <a:tailEnd/>
            </a:ln>
          </p:spPr>
          <p:txBody>
            <a:bodyPr/>
            <a:lstStyle/>
            <a:p>
              <a:endParaRPr lang="en-US">
                <a:solidFill>
                  <a:srgbClr val="002060"/>
                </a:solidFill>
              </a:endParaRPr>
            </a:p>
          </p:txBody>
        </p:sp>
        <p:sp>
          <p:nvSpPr>
            <p:cNvPr id="368648" name="Text Box 8" descr="60%"/>
            <p:cNvSpPr txBox="1">
              <a:spLocks noChangeArrowheads="1"/>
            </p:cNvSpPr>
            <p:nvPr/>
          </p:nvSpPr>
          <p:spPr bwMode="auto">
            <a:xfrm>
              <a:off x="2314" y="2592"/>
              <a:ext cx="710" cy="192"/>
            </a:xfrm>
            <a:prstGeom prst="rect">
              <a:avLst/>
            </a:prstGeom>
            <a:pattFill prst="pct60">
              <a:fgClr>
                <a:srgbClr val="33CCCC">
                  <a:alpha val="20000"/>
                </a:srgbClr>
              </a:fgClr>
              <a:bgClr>
                <a:srgbClr val="FFFFFF">
                  <a:alpha val="20000"/>
                </a:srgbClr>
              </a:bgClr>
            </a:pattFill>
            <a:ln w="9525">
              <a:solidFill>
                <a:schemeClr val="bg2"/>
              </a:solidFill>
              <a:prstDash val="sysDot"/>
              <a:miter lim="800000"/>
              <a:headEnd/>
              <a:tailEnd/>
            </a:ln>
          </p:spPr>
          <p:txBody>
            <a:bodyPr anchor="ctr"/>
            <a:lstStyle/>
            <a:p>
              <a:pPr algn="ctr">
                <a:lnSpc>
                  <a:spcPct val="100000"/>
                </a:lnSpc>
              </a:pPr>
              <a:r>
                <a:rPr lang="en-US" sz="1200">
                  <a:solidFill>
                    <a:srgbClr val="002060"/>
                  </a:solidFill>
                </a:rPr>
                <a:t>Moving plate</a:t>
              </a:r>
            </a:p>
          </p:txBody>
        </p:sp>
        <p:sp>
          <p:nvSpPr>
            <p:cNvPr id="368649" name="Text Box 9"/>
            <p:cNvSpPr txBox="1">
              <a:spLocks noChangeArrowheads="1"/>
            </p:cNvSpPr>
            <p:nvPr/>
          </p:nvSpPr>
          <p:spPr bwMode="auto">
            <a:xfrm>
              <a:off x="3850" y="2592"/>
              <a:ext cx="662" cy="192"/>
            </a:xfrm>
            <a:prstGeom prst="rect">
              <a:avLst/>
            </a:prstGeom>
            <a:pattFill prst="pct60">
              <a:fgClr>
                <a:srgbClr val="33CCCC">
                  <a:alpha val="20000"/>
                </a:srgbClr>
              </a:fgClr>
              <a:bgClr>
                <a:srgbClr val="FFFFFF">
                  <a:alpha val="20000"/>
                </a:srgbClr>
              </a:bgClr>
            </a:pattFill>
            <a:ln w="9525">
              <a:solidFill>
                <a:schemeClr val="bg2"/>
              </a:solidFill>
              <a:prstDash val="sysDot"/>
              <a:miter lim="800000"/>
              <a:headEnd/>
              <a:tailEnd/>
            </a:ln>
          </p:spPr>
          <p:txBody>
            <a:bodyPr anchor="ctr"/>
            <a:lstStyle/>
            <a:p>
              <a:pPr algn="ctr">
                <a:lnSpc>
                  <a:spcPct val="100000"/>
                </a:lnSpc>
              </a:pPr>
              <a:r>
                <a:rPr lang="en-US" sz="1200">
                  <a:solidFill>
                    <a:srgbClr val="002060"/>
                  </a:solidFill>
                  <a:latin typeface="Trebuchet MS" pitchFamily="34" charset="0"/>
                </a:rPr>
                <a:t>Shear force</a:t>
              </a:r>
            </a:p>
          </p:txBody>
        </p:sp>
        <p:sp>
          <p:nvSpPr>
            <p:cNvPr id="368650" name="Line 10"/>
            <p:cNvSpPr>
              <a:spLocks noChangeShapeType="1"/>
            </p:cNvSpPr>
            <p:nvPr/>
          </p:nvSpPr>
          <p:spPr bwMode="auto">
            <a:xfrm flipV="1">
              <a:off x="1991" y="2943"/>
              <a:ext cx="889" cy="775"/>
            </a:xfrm>
            <a:prstGeom prst="line">
              <a:avLst/>
            </a:prstGeom>
            <a:noFill/>
            <a:ln w="9525">
              <a:solidFill>
                <a:srgbClr val="000000"/>
              </a:solidFill>
              <a:round/>
              <a:headEnd/>
              <a:tailEnd/>
            </a:ln>
          </p:spPr>
          <p:txBody>
            <a:bodyPr/>
            <a:lstStyle/>
            <a:p>
              <a:endParaRPr lang="en-US">
                <a:solidFill>
                  <a:srgbClr val="002060"/>
                </a:solidFill>
              </a:endParaRPr>
            </a:p>
          </p:txBody>
        </p:sp>
        <p:sp>
          <p:nvSpPr>
            <p:cNvPr id="368651" name="Line 11"/>
            <p:cNvSpPr>
              <a:spLocks noChangeShapeType="1"/>
            </p:cNvSpPr>
            <p:nvPr/>
          </p:nvSpPr>
          <p:spPr bwMode="auto">
            <a:xfrm>
              <a:off x="1587" y="2832"/>
              <a:ext cx="2182" cy="0"/>
            </a:xfrm>
            <a:prstGeom prst="line">
              <a:avLst/>
            </a:prstGeom>
            <a:noFill/>
            <a:ln w="9525">
              <a:solidFill>
                <a:srgbClr val="000000"/>
              </a:solidFill>
              <a:round/>
              <a:headEnd/>
              <a:tailEnd/>
            </a:ln>
          </p:spPr>
          <p:txBody>
            <a:bodyPr/>
            <a:lstStyle/>
            <a:p>
              <a:endParaRPr lang="en-US">
                <a:solidFill>
                  <a:srgbClr val="002060"/>
                </a:solidFill>
              </a:endParaRPr>
            </a:p>
          </p:txBody>
        </p:sp>
        <p:sp>
          <p:nvSpPr>
            <p:cNvPr id="368652" name="Line 12"/>
            <p:cNvSpPr>
              <a:spLocks noChangeShapeType="1"/>
            </p:cNvSpPr>
            <p:nvPr/>
          </p:nvSpPr>
          <p:spPr bwMode="auto">
            <a:xfrm>
              <a:off x="1587" y="2943"/>
              <a:ext cx="2182" cy="0"/>
            </a:xfrm>
            <a:prstGeom prst="line">
              <a:avLst/>
            </a:prstGeom>
            <a:noFill/>
            <a:ln w="9525">
              <a:solidFill>
                <a:srgbClr val="000000"/>
              </a:solidFill>
              <a:round/>
              <a:headEnd/>
              <a:tailEnd/>
            </a:ln>
          </p:spPr>
          <p:txBody>
            <a:bodyPr/>
            <a:lstStyle/>
            <a:p>
              <a:endParaRPr lang="en-US">
                <a:solidFill>
                  <a:srgbClr val="002060"/>
                </a:solidFill>
              </a:endParaRPr>
            </a:p>
          </p:txBody>
        </p:sp>
        <p:sp>
          <p:nvSpPr>
            <p:cNvPr id="368653" name="Line 13"/>
            <p:cNvSpPr>
              <a:spLocks noChangeShapeType="1"/>
            </p:cNvSpPr>
            <p:nvPr/>
          </p:nvSpPr>
          <p:spPr bwMode="auto">
            <a:xfrm flipV="1">
              <a:off x="1991" y="2943"/>
              <a:ext cx="404" cy="775"/>
            </a:xfrm>
            <a:prstGeom prst="line">
              <a:avLst/>
            </a:prstGeom>
            <a:noFill/>
            <a:ln w="9525">
              <a:solidFill>
                <a:srgbClr val="000000"/>
              </a:solidFill>
              <a:round/>
              <a:headEnd/>
              <a:tailEnd/>
            </a:ln>
          </p:spPr>
          <p:txBody>
            <a:bodyPr/>
            <a:lstStyle/>
            <a:p>
              <a:endParaRPr lang="en-US">
                <a:solidFill>
                  <a:srgbClr val="002060"/>
                </a:solidFill>
              </a:endParaRPr>
            </a:p>
          </p:txBody>
        </p:sp>
        <p:sp>
          <p:nvSpPr>
            <p:cNvPr id="368654" name="Line 14"/>
            <p:cNvSpPr>
              <a:spLocks noChangeShapeType="1"/>
            </p:cNvSpPr>
            <p:nvPr/>
          </p:nvSpPr>
          <p:spPr bwMode="auto">
            <a:xfrm flipV="1">
              <a:off x="1991" y="2943"/>
              <a:ext cx="1374" cy="775"/>
            </a:xfrm>
            <a:prstGeom prst="line">
              <a:avLst/>
            </a:prstGeom>
            <a:noFill/>
            <a:ln w="9525">
              <a:solidFill>
                <a:srgbClr val="000000"/>
              </a:solidFill>
              <a:round/>
              <a:headEnd/>
              <a:tailEnd/>
            </a:ln>
          </p:spPr>
          <p:txBody>
            <a:bodyPr/>
            <a:lstStyle/>
            <a:p>
              <a:endParaRPr lang="en-US">
                <a:solidFill>
                  <a:srgbClr val="002060"/>
                </a:solidFill>
              </a:endParaRPr>
            </a:p>
          </p:txBody>
        </p:sp>
        <p:sp>
          <p:nvSpPr>
            <p:cNvPr id="368655" name="Line 15"/>
            <p:cNvSpPr>
              <a:spLocks noChangeShapeType="1"/>
            </p:cNvSpPr>
            <p:nvPr/>
          </p:nvSpPr>
          <p:spPr bwMode="auto">
            <a:xfrm>
              <a:off x="3688" y="2703"/>
              <a:ext cx="162" cy="0"/>
            </a:xfrm>
            <a:prstGeom prst="line">
              <a:avLst/>
            </a:prstGeom>
            <a:noFill/>
            <a:ln w="9525">
              <a:solidFill>
                <a:srgbClr val="000000"/>
              </a:solidFill>
              <a:round/>
              <a:headEnd/>
              <a:tailEnd type="triangle" w="med" len="med"/>
            </a:ln>
          </p:spPr>
          <p:txBody>
            <a:bodyPr/>
            <a:lstStyle/>
            <a:p>
              <a:endParaRPr lang="en-US">
                <a:solidFill>
                  <a:srgbClr val="002060"/>
                </a:solidFill>
              </a:endParaRPr>
            </a:p>
          </p:txBody>
        </p:sp>
        <p:sp>
          <p:nvSpPr>
            <p:cNvPr id="368656" name="Oval 16"/>
            <p:cNvSpPr>
              <a:spLocks noChangeArrowheads="1"/>
            </p:cNvSpPr>
            <p:nvPr/>
          </p:nvSpPr>
          <p:spPr bwMode="auto">
            <a:xfrm>
              <a:off x="2233" y="3146"/>
              <a:ext cx="81" cy="111"/>
            </a:xfrm>
            <a:prstGeom prst="ellipse">
              <a:avLst/>
            </a:prstGeom>
            <a:solidFill>
              <a:srgbClr val="FFCCFF"/>
            </a:solidFill>
            <a:ln w="9525">
              <a:solidFill>
                <a:srgbClr val="000000"/>
              </a:solidFill>
              <a:round/>
              <a:headEnd/>
              <a:tailEnd/>
            </a:ln>
          </p:spPr>
          <p:txBody>
            <a:bodyPr/>
            <a:lstStyle/>
            <a:p>
              <a:endParaRPr lang="en-US">
                <a:solidFill>
                  <a:srgbClr val="002060"/>
                </a:solidFill>
              </a:endParaRPr>
            </a:p>
          </p:txBody>
        </p:sp>
        <p:sp>
          <p:nvSpPr>
            <p:cNvPr id="368657" name="Oval 17"/>
            <p:cNvSpPr>
              <a:spLocks noChangeArrowheads="1"/>
            </p:cNvSpPr>
            <p:nvPr/>
          </p:nvSpPr>
          <p:spPr bwMode="auto">
            <a:xfrm>
              <a:off x="2557" y="3146"/>
              <a:ext cx="80" cy="111"/>
            </a:xfrm>
            <a:prstGeom prst="ellipse">
              <a:avLst/>
            </a:prstGeom>
            <a:solidFill>
              <a:srgbClr val="FFCCFF"/>
            </a:solidFill>
            <a:ln w="9525">
              <a:solidFill>
                <a:srgbClr val="000000"/>
              </a:solidFill>
              <a:round/>
              <a:headEnd/>
              <a:tailEnd/>
            </a:ln>
          </p:spPr>
          <p:txBody>
            <a:bodyPr/>
            <a:lstStyle/>
            <a:p>
              <a:endParaRPr lang="en-US">
                <a:solidFill>
                  <a:srgbClr val="002060"/>
                </a:solidFill>
              </a:endParaRPr>
            </a:p>
          </p:txBody>
        </p:sp>
        <p:sp>
          <p:nvSpPr>
            <p:cNvPr id="368658" name="Oval 18"/>
            <p:cNvSpPr>
              <a:spLocks noChangeArrowheads="1"/>
            </p:cNvSpPr>
            <p:nvPr/>
          </p:nvSpPr>
          <p:spPr bwMode="auto">
            <a:xfrm>
              <a:off x="2880" y="3146"/>
              <a:ext cx="81" cy="111"/>
            </a:xfrm>
            <a:prstGeom prst="ellipse">
              <a:avLst/>
            </a:prstGeom>
            <a:solidFill>
              <a:srgbClr val="FFCCFF"/>
            </a:solidFill>
            <a:ln w="9525">
              <a:solidFill>
                <a:srgbClr val="000000"/>
              </a:solidFill>
              <a:round/>
              <a:headEnd/>
              <a:tailEnd/>
            </a:ln>
          </p:spPr>
          <p:txBody>
            <a:bodyPr/>
            <a:lstStyle/>
            <a:p>
              <a:endParaRPr lang="en-US">
                <a:solidFill>
                  <a:srgbClr val="002060"/>
                </a:solidFill>
              </a:endParaRPr>
            </a:p>
          </p:txBody>
        </p:sp>
        <p:sp>
          <p:nvSpPr>
            <p:cNvPr id="368659" name="Text Box 19"/>
            <p:cNvSpPr txBox="1">
              <a:spLocks noChangeArrowheads="1"/>
            </p:cNvSpPr>
            <p:nvPr/>
          </p:nvSpPr>
          <p:spPr bwMode="auto">
            <a:xfrm>
              <a:off x="1344" y="3114"/>
              <a:ext cx="808" cy="198"/>
            </a:xfrm>
            <a:prstGeom prst="rect">
              <a:avLst/>
            </a:prstGeom>
            <a:pattFill prst="pct60">
              <a:fgClr>
                <a:srgbClr val="33CCCC">
                  <a:alpha val="20000"/>
                </a:srgbClr>
              </a:fgClr>
              <a:bgClr>
                <a:srgbClr val="FFFFFF">
                  <a:alpha val="20000"/>
                </a:srgbClr>
              </a:bgClr>
            </a:pattFill>
            <a:ln w="9525">
              <a:solidFill>
                <a:schemeClr val="bg2"/>
              </a:solidFill>
              <a:prstDash val="sysDot"/>
              <a:miter lim="800000"/>
              <a:headEnd/>
              <a:tailEnd/>
            </a:ln>
          </p:spPr>
          <p:txBody>
            <a:bodyPr anchor="ctr"/>
            <a:lstStyle/>
            <a:p>
              <a:pPr algn="ctr">
                <a:lnSpc>
                  <a:spcPct val="100000"/>
                </a:lnSpc>
              </a:pPr>
              <a:r>
                <a:rPr lang="en-US" sz="1200">
                  <a:solidFill>
                    <a:srgbClr val="002060"/>
                  </a:solidFill>
                </a:rPr>
                <a:t>Fluid particles</a:t>
              </a:r>
            </a:p>
          </p:txBody>
        </p:sp>
        <p:sp>
          <p:nvSpPr>
            <p:cNvPr id="368660" name="Text Box 20"/>
            <p:cNvSpPr txBox="1">
              <a:spLocks noChangeArrowheads="1"/>
            </p:cNvSpPr>
            <p:nvPr/>
          </p:nvSpPr>
          <p:spPr bwMode="auto">
            <a:xfrm>
              <a:off x="3120" y="3120"/>
              <a:ext cx="1104" cy="192"/>
            </a:xfrm>
            <a:prstGeom prst="rect">
              <a:avLst/>
            </a:prstGeom>
            <a:pattFill prst="pct60">
              <a:fgClr>
                <a:srgbClr val="33CCCC">
                  <a:alpha val="20000"/>
                </a:srgbClr>
              </a:fgClr>
              <a:bgClr>
                <a:srgbClr val="FFFFFF">
                  <a:alpha val="20000"/>
                </a:srgbClr>
              </a:bgClr>
            </a:pattFill>
            <a:ln w="9525">
              <a:solidFill>
                <a:schemeClr val="bg2"/>
              </a:solidFill>
              <a:prstDash val="sysDot"/>
              <a:miter lim="800000"/>
              <a:headEnd/>
              <a:tailEnd/>
            </a:ln>
          </p:spPr>
          <p:txBody>
            <a:bodyPr anchor="ctr"/>
            <a:lstStyle/>
            <a:p>
              <a:pPr algn="ctr">
                <a:lnSpc>
                  <a:spcPct val="100000"/>
                </a:lnSpc>
              </a:pPr>
              <a:r>
                <a:rPr lang="en-US" sz="1200">
                  <a:solidFill>
                    <a:srgbClr val="002060"/>
                  </a:solidFill>
                </a:rPr>
                <a:t>New particle position</a:t>
              </a:r>
            </a:p>
          </p:txBody>
        </p:sp>
        <p:sp>
          <p:nvSpPr>
            <p:cNvPr id="368661" name="Line 21"/>
            <p:cNvSpPr>
              <a:spLocks noChangeShapeType="1"/>
            </p:cNvSpPr>
            <p:nvPr/>
          </p:nvSpPr>
          <p:spPr bwMode="auto">
            <a:xfrm>
              <a:off x="2476" y="3810"/>
              <a:ext cx="0" cy="0"/>
            </a:xfrm>
            <a:prstGeom prst="line">
              <a:avLst/>
            </a:prstGeom>
            <a:noFill/>
            <a:ln w="9525">
              <a:solidFill>
                <a:srgbClr val="000000"/>
              </a:solidFill>
              <a:round/>
              <a:headEnd/>
              <a:tailEnd/>
            </a:ln>
          </p:spPr>
          <p:txBody>
            <a:bodyPr/>
            <a:lstStyle/>
            <a:p>
              <a:endParaRPr lang="en-US">
                <a:solidFill>
                  <a:srgbClr val="002060"/>
                </a:solidFill>
              </a:endParaRPr>
            </a:p>
          </p:txBody>
        </p:sp>
        <p:sp>
          <p:nvSpPr>
            <p:cNvPr id="368662" name="Text Box 22"/>
            <p:cNvSpPr txBox="1">
              <a:spLocks noChangeArrowheads="1"/>
            </p:cNvSpPr>
            <p:nvPr/>
          </p:nvSpPr>
          <p:spPr bwMode="auto">
            <a:xfrm>
              <a:off x="2557" y="3762"/>
              <a:ext cx="803" cy="174"/>
            </a:xfrm>
            <a:prstGeom prst="rect">
              <a:avLst/>
            </a:prstGeom>
            <a:pattFill prst="pct60">
              <a:fgClr>
                <a:srgbClr val="33CCCC">
                  <a:alpha val="20000"/>
                </a:srgbClr>
              </a:fgClr>
              <a:bgClr>
                <a:srgbClr val="FFFFFF">
                  <a:alpha val="20000"/>
                </a:srgbClr>
              </a:bgClr>
            </a:pattFill>
            <a:ln w="9525">
              <a:solidFill>
                <a:schemeClr val="bg2"/>
              </a:solidFill>
              <a:prstDash val="sysDot"/>
              <a:miter lim="800000"/>
              <a:headEnd/>
              <a:tailEnd/>
            </a:ln>
          </p:spPr>
          <p:txBody>
            <a:bodyPr anchor="ctr"/>
            <a:lstStyle/>
            <a:p>
              <a:pPr algn="ctr">
                <a:lnSpc>
                  <a:spcPct val="100000"/>
                </a:lnSpc>
              </a:pPr>
              <a:r>
                <a:rPr lang="en-US" sz="1200">
                  <a:solidFill>
                    <a:srgbClr val="002060"/>
                  </a:solidFill>
                </a:rPr>
                <a:t>Fixed surface</a:t>
              </a:r>
            </a:p>
          </p:txBody>
        </p:sp>
      </p:gr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bg2">
              <a:alpha val="50000"/>
            </a:schemeClr>
          </a:outerShdw>
        </a:effectLst>
      </a:spPr>
      <a:bodyPr vert="horz" wrap="square" lIns="91440" tIns="45720" rIns="91440" bIns="45720" numCol="1" anchor="t" anchorCtr="0" compatLnSpc="1">
        <a:prstTxWarp prst="textNoShape">
          <a:avLst/>
        </a:prstTxWarp>
      </a:bodyPr>
      <a:lstStyle>
        <a:defPPr marL="714375" marR="0" indent="-714375" algn="l" defTabSz="914400" rtl="0" eaLnBrk="1" fontAlgn="base" latinLnBrk="0" hangingPunct="1">
          <a:lnSpc>
            <a:spcPct val="80000"/>
          </a:lnSpc>
          <a:spcBef>
            <a:spcPct val="0"/>
          </a:spcBef>
          <a:spcAft>
            <a:spcPct val="0"/>
          </a:spcAft>
          <a:buClrTx/>
          <a:buSzTx/>
          <a:buFontTx/>
          <a:buNone/>
          <a:tabLst/>
          <a:defRPr kumimoji="0" lang="en-US" sz="3200" b="1" i="0" u="none" strike="noStrike" cap="none" normalizeH="0" baseline="0" smtClean="0">
            <a:ln>
              <a:noFill/>
            </a:ln>
            <a:solidFill>
              <a:schemeClr val="accent2"/>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outerShdw dist="35921" dir="2700000" algn="ctr" rotWithShape="0">
            <a:schemeClr val="bg2">
              <a:alpha val="50000"/>
            </a:schemeClr>
          </a:outerShdw>
        </a:effectLst>
      </a:spPr>
      <a:bodyPr vert="horz" wrap="square" lIns="91440" tIns="45720" rIns="91440" bIns="45720" numCol="1" anchor="t" anchorCtr="0" compatLnSpc="1">
        <a:prstTxWarp prst="textNoShape">
          <a:avLst/>
        </a:prstTxWarp>
      </a:bodyPr>
      <a:lstStyle>
        <a:defPPr marL="714375" marR="0" indent="-714375" algn="l" defTabSz="914400" rtl="0" eaLnBrk="1" fontAlgn="base" latinLnBrk="0" hangingPunct="1">
          <a:lnSpc>
            <a:spcPct val="80000"/>
          </a:lnSpc>
          <a:spcBef>
            <a:spcPct val="0"/>
          </a:spcBef>
          <a:spcAft>
            <a:spcPct val="0"/>
          </a:spcAft>
          <a:buClrTx/>
          <a:buSzTx/>
          <a:buFontTx/>
          <a:buNone/>
          <a:tabLst/>
          <a:defRPr kumimoji="0" lang="en-US" sz="3200" b="1" i="0" u="none" strike="noStrike" cap="none" normalizeH="0" baseline="0" smtClean="0">
            <a:ln>
              <a:noFill/>
            </a:ln>
            <a:solidFill>
              <a:schemeClr val="accent2"/>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4884</TotalTime>
  <Words>2291</Words>
  <Application>Microsoft PowerPoint</Application>
  <PresentationFormat>On-screen Show (4:3)</PresentationFormat>
  <Paragraphs>409</Paragraphs>
  <Slides>30</Slides>
  <Notes>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Default Design</vt:lpstr>
      <vt:lpstr>Microsoft Equation 3.0</vt:lpstr>
      <vt:lpstr>Slide 1</vt:lpstr>
      <vt:lpstr>Slide 2</vt:lpstr>
      <vt:lpstr>Slide 3</vt:lpstr>
      <vt:lpstr>  Chapter 1    Properties of Fluid</vt:lpstr>
      <vt:lpstr>Introduction</vt:lpstr>
      <vt:lpstr>Lesson Objectives </vt:lpstr>
      <vt:lpstr>Slide 7</vt:lpstr>
      <vt:lpstr>1.1 Definition of Fluid</vt:lpstr>
      <vt:lpstr>Shear stress in moving fluid</vt:lpstr>
      <vt:lpstr>1.1 Distinction Between Solid and Fluid</vt:lpstr>
      <vt:lpstr>Differences between liquid and gases</vt:lpstr>
      <vt:lpstr>1.3 Fluid Properties</vt:lpstr>
      <vt:lpstr>Fluid Properties (Continue)</vt:lpstr>
      <vt:lpstr>Fluid Properties (Continue)</vt:lpstr>
      <vt:lpstr>Fluid Properties (Continue)</vt:lpstr>
      <vt:lpstr>Fluid Properties (Continue)</vt:lpstr>
      <vt:lpstr>Slide 17</vt:lpstr>
      <vt:lpstr>Newtonian and Non-Newtonian Fluid</vt:lpstr>
      <vt:lpstr>Newtonian and Non-Newtonian Fluid</vt:lpstr>
      <vt:lpstr>Slide 20</vt:lpstr>
      <vt:lpstr>1.2 Engineering Units </vt:lpstr>
      <vt:lpstr>Slide 22</vt:lpstr>
      <vt:lpstr>Bulk Modulus or Volume Modulus of Elasticity</vt:lpstr>
      <vt:lpstr>Vapor Pressure</vt:lpstr>
      <vt:lpstr>Engineering significance of vapor pressure</vt:lpstr>
      <vt:lpstr>Surface Tension  </vt:lpstr>
      <vt:lpstr>Slide 27</vt:lpstr>
      <vt:lpstr>Capillarity</vt:lpstr>
      <vt:lpstr>Slide 29</vt:lpstr>
      <vt:lpstr>Slide 30</vt:lpstr>
    </vt:vector>
  </TitlesOfParts>
  <Manager>Faculty of Engineering &amp; Technical Studies</Manager>
  <Company>OPEN UNIVERSITY MALAYSIA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Fluids Mechanics &amp; Fluids Properties</dc:title>
  <dc:subject>EBVF4103 Fluid Mechanics for Civil Engneering</dc:subject>
  <dc:creator>Assoc. Prof. Dr Othman A. Karim</dc:creator>
  <cp:lastModifiedBy>COMPAQ</cp:lastModifiedBy>
  <cp:revision>251</cp:revision>
  <dcterms:created xsi:type="dcterms:W3CDTF">2000-12-03T13:50:14Z</dcterms:created>
  <dcterms:modified xsi:type="dcterms:W3CDTF">2011-07-06T06:01:59Z</dcterms:modified>
</cp:coreProperties>
</file>